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6F8"/>
    <a:srgbClr val="FFE1E3"/>
    <a:srgbClr val="F8E6FF"/>
    <a:srgbClr val="F5D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29" d="100"/>
          <a:sy n="129" d="100"/>
        </p:scale>
        <p:origin x="1496" y="200"/>
      </p:cViewPr>
      <p:guideLst/>
    </p:cSldViewPr>
  </p:slide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6A5127-A751-B010-9576-B6A1FE9142E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983D5E9-06B4-AF44-7494-5C6367426A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BA17A14-A482-BC4B-F2F4-C3169370489E}"/>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5" name="フッター プレースホルダー 4">
            <a:extLst>
              <a:ext uri="{FF2B5EF4-FFF2-40B4-BE49-F238E27FC236}">
                <a16:creationId xmlns:a16="http://schemas.microsoft.com/office/drawing/2014/main" id="{A6276CD3-38D1-CCD3-B527-79C3F85C7E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0BA470-AC18-4441-9DE2-0DA60CE320C4}"/>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59573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3E34BA-A13F-E2D3-F49C-F071316461F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0AADCA7-3061-D914-1D4B-EAC3FFB3FDD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3532F2-4F22-BF22-3257-E5BF60CB1C7D}"/>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5" name="フッター プレースホルダー 4">
            <a:extLst>
              <a:ext uri="{FF2B5EF4-FFF2-40B4-BE49-F238E27FC236}">
                <a16:creationId xmlns:a16="http://schemas.microsoft.com/office/drawing/2014/main" id="{497841A0-C8D0-FD20-A43D-9C8E49F770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BFB36B9-CFF6-3E56-380F-B248D9E9F4AD}"/>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66080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D39C5FA-E3AC-27C4-AED5-1654E17E750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6E99E0-788B-324D-EBEE-F8F8FB3A3A2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AFE59A-0CD8-5A43-4309-AA2AD5670063}"/>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5" name="フッター プレースホルダー 4">
            <a:extLst>
              <a:ext uri="{FF2B5EF4-FFF2-40B4-BE49-F238E27FC236}">
                <a16:creationId xmlns:a16="http://schemas.microsoft.com/office/drawing/2014/main" id="{0FEFDA8C-B3BB-00AD-51D1-1DC1A5774F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54E747-6ADA-099C-14FF-34AE04E6863E}"/>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91329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335993-94DA-D291-9134-B604190F607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8D696B-0C59-DFE4-FD3E-3C0A8476ECD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23E778E-8942-5BC6-7967-C487A079050F}"/>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5" name="フッター プレースホルダー 4">
            <a:extLst>
              <a:ext uri="{FF2B5EF4-FFF2-40B4-BE49-F238E27FC236}">
                <a16:creationId xmlns:a16="http://schemas.microsoft.com/office/drawing/2014/main" id="{95DA35C6-5536-90D2-D86D-AE0BB643EB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E8378F-F982-E84F-4EED-5B004531FA32}"/>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151014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81B88B-3837-1EAF-8A6B-C0EAB06AB13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1281E1-2145-5613-34F6-788255DC94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5AC3DB1-7B6E-65ED-E064-30BE74AC3BAE}"/>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5" name="フッター プレースホルダー 4">
            <a:extLst>
              <a:ext uri="{FF2B5EF4-FFF2-40B4-BE49-F238E27FC236}">
                <a16:creationId xmlns:a16="http://schemas.microsoft.com/office/drawing/2014/main" id="{9EE107F4-7363-819E-6406-759007EB5A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5756C6-AB64-17C8-5AA6-252FC1067405}"/>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280416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48938A-C559-9611-1FC4-1A76C1DBDFB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BA91C4-D580-3AB1-D369-95C555FC9DE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2C9E8BA-1C6D-5425-7F99-5F0AADCF9C1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B24AA0D-E812-84E1-0E58-D0CBF4112EB4}"/>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6" name="フッター プレースホルダー 5">
            <a:extLst>
              <a:ext uri="{FF2B5EF4-FFF2-40B4-BE49-F238E27FC236}">
                <a16:creationId xmlns:a16="http://schemas.microsoft.com/office/drawing/2014/main" id="{963E8360-76ED-4F54-E1BA-2C7EA4EB8B2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4A15ED-82A5-DBDB-E83E-AAB15CFBC29F}"/>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2156111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DA28F2-8BD2-274D-9492-36216588D0D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F2B8A44-7299-A616-CA65-CCB9C2893A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1014453-FFF5-9220-FD78-200F6A99073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971AABF-5880-1ED6-552C-2F29EB9A16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AAFE921-8613-EA04-2B4C-7DC68EFC5BA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F71D71E-26D8-F862-16AE-C175945F3B03}"/>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8" name="フッター プレースホルダー 7">
            <a:extLst>
              <a:ext uri="{FF2B5EF4-FFF2-40B4-BE49-F238E27FC236}">
                <a16:creationId xmlns:a16="http://schemas.microsoft.com/office/drawing/2014/main" id="{753E7C00-DCF3-FCEF-665F-A0AB2F56554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2CEDCE7-530E-DA2B-6F2D-32E4274054E2}"/>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3960295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7C6874-46CF-752D-2307-01E3823FB68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3F966E9-87AA-F03D-F135-5B7CC8811C44}"/>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4" name="フッター プレースホルダー 3">
            <a:extLst>
              <a:ext uri="{FF2B5EF4-FFF2-40B4-BE49-F238E27FC236}">
                <a16:creationId xmlns:a16="http://schemas.microsoft.com/office/drawing/2014/main" id="{191072EB-95DE-87E1-C74C-75C27D40A0F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2F61046-A897-40AB-384A-CD0A151EEB4D}"/>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391986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DF5AC98-B15A-7BE1-3B65-6E05118CF0A1}"/>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3" name="フッター プレースホルダー 2">
            <a:extLst>
              <a:ext uri="{FF2B5EF4-FFF2-40B4-BE49-F238E27FC236}">
                <a16:creationId xmlns:a16="http://schemas.microsoft.com/office/drawing/2014/main" id="{060C7C89-FA63-336B-C74E-1C8E6FD88AB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214EAC4-B342-16BF-4498-9BF411316324}"/>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42160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B5DFE0-EA08-747E-8601-6D4BF2D61F1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BC7E62-5ADC-266E-D2F3-50166A03C8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38390DA-9B02-AF50-0010-40AD01887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0A486DE-623E-C8C5-2801-1BF0A77A0475}"/>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6" name="フッター プレースホルダー 5">
            <a:extLst>
              <a:ext uri="{FF2B5EF4-FFF2-40B4-BE49-F238E27FC236}">
                <a16:creationId xmlns:a16="http://schemas.microsoft.com/office/drawing/2014/main" id="{62ABEC37-D49D-4A98-0F0D-2126F80210E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7BD01C-8E01-3210-FA1E-550CFB8D3870}"/>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288881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3CE39-2C48-8AB8-24C1-066F4839216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D3A2C3B-14F1-7B5E-647C-BB5F5BB506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8570619-0CE1-5314-02DF-18491B60B7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C1C2B0F-3221-B37B-5619-F451E94A7049}"/>
              </a:ext>
            </a:extLst>
          </p:cNvPr>
          <p:cNvSpPr>
            <a:spLocks noGrp="1"/>
          </p:cNvSpPr>
          <p:nvPr>
            <p:ph type="dt" sz="half" idx="10"/>
          </p:nvPr>
        </p:nvSpPr>
        <p:spPr/>
        <p:txBody>
          <a:bodyPr/>
          <a:lstStyle/>
          <a:p>
            <a:fld id="{1B3014CA-2333-3C4D-AFA7-A21855C3DBD2}" type="datetimeFigureOut">
              <a:rPr kumimoji="1" lang="ja-JP" altLang="en-US" smtClean="0"/>
              <a:t>2024/1/6</a:t>
            </a:fld>
            <a:endParaRPr kumimoji="1" lang="ja-JP" altLang="en-US"/>
          </a:p>
        </p:txBody>
      </p:sp>
      <p:sp>
        <p:nvSpPr>
          <p:cNvPr id="6" name="フッター プレースホルダー 5">
            <a:extLst>
              <a:ext uri="{FF2B5EF4-FFF2-40B4-BE49-F238E27FC236}">
                <a16:creationId xmlns:a16="http://schemas.microsoft.com/office/drawing/2014/main" id="{AB654AC9-CC37-4047-0919-EEB7EB174B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83DC0C-17B8-141F-E64F-23D6C8F92742}"/>
              </a:ext>
            </a:extLst>
          </p:cNvPr>
          <p:cNvSpPr>
            <a:spLocks noGrp="1"/>
          </p:cNvSpPr>
          <p:nvPr>
            <p:ph type="sldNum" sz="quarter" idx="12"/>
          </p:nvPr>
        </p:nvSpPr>
        <p:spPr/>
        <p:txBody>
          <a:body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3870228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68D1020-1143-ED16-34D5-AC39F91031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875D29-F8AE-1D89-F27D-EBEF04AD9D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92374B-882A-AD28-5D38-EC24FE84EC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014CA-2333-3C4D-AFA7-A21855C3DBD2}" type="datetimeFigureOut">
              <a:rPr kumimoji="1" lang="ja-JP" altLang="en-US" smtClean="0"/>
              <a:t>2024/1/6</a:t>
            </a:fld>
            <a:endParaRPr kumimoji="1" lang="ja-JP" altLang="en-US"/>
          </a:p>
        </p:txBody>
      </p:sp>
      <p:sp>
        <p:nvSpPr>
          <p:cNvPr id="5" name="フッター プレースホルダー 4">
            <a:extLst>
              <a:ext uri="{FF2B5EF4-FFF2-40B4-BE49-F238E27FC236}">
                <a16:creationId xmlns:a16="http://schemas.microsoft.com/office/drawing/2014/main" id="{FE81BAB3-8101-98F2-E008-C5866FC1F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4009702-5BDF-75C8-ACD5-DFA370A86A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63437-FC1C-F842-9071-7D86C4C76760}" type="slidenum">
              <a:rPr kumimoji="1" lang="ja-JP" altLang="en-US" smtClean="0"/>
              <a:t>‹#›</a:t>
            </a:fld>
            <a:endParaRPr kumimoji="1" lang="ja-JP" altLang="en-US"/>
          </a:p>
        </p:txBody>
      </p:sp>
    </p:spTree>
    <p:extLst>
      <p:ext uri="{BB962C8B-B14F-4D97-AF65-F5344CB8AC3E}">
        <p14:creationId xmlns:p14="http://schemas.microsoft.com/office/powerpoint/2010/main" val="3714958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a:extLst>
              <a:ext uri="{FF2B5EF4-FFF2-40B4-BE49-F238E27FC236}">
                <a16:creationId xmlns:a16="http://schemas.microsoft.com/office/drawing/2014/main" id="{187553AE-F2D2-CF26-9590-825C8688F839}"/>
              </a:ext>
            </a:extLst>
          </p:cNvPr>
          <p:cNvSpPr/>
          <p:nvPr/>
        </p:nvSpPr>
        <p:spPr>
          <a:xfrm>
            <a:off x="0" y="5813531"/>
            <a:ext cx="12192000" cy="756679"/>
          </a:xfrm>
          <a:prstGeom prst="rect">
            <a:avLst/>
          </a:prstGeom>
          <a:solidFill>
            <a:srgbClr val="FFD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39" dirty="0">
              <a:solidFill>
                <a:srgbClr val="FF0000"/>
              </a:solidFill>
            </a:endParaRPr>
          </a:p>
        </p:txBody>
      </p:sp>
      <p:sp>
        <p:nvSpPr>
          <p:cNvPr id="2" name="タイトル 1">
            <a:extLst>
              <a:ext uri="{FF2B5EF4-FFF2-40B4-BE49-F238E27FC236}">
                <a16:creationId xmlns:a16="http://schemas.microsoft.com/office/drawing/2014/main" id="{4CCE89A2-281F-2254-E20D-70481DEAB77F}"/>
              </a:ext>
            </a:extLst>
          </p:cNvPr>
          <p:cNvSpPr>
            <a:spLocks noGrp="1"/>
          </p:cNvSpPr>
          <p:nvPr>
            <p:ph type="ctrTitle"/>
          </p:nvPr>
        </p:nvSpPr>
        <p:spPr>
          <a:xfrm>
            <a:off x="1618747" y="101949"/>
            <a:ext cx="9144000" cy="607604"/>
          </a:xfrm>
        </p:spPr>
        <p:txBody>
          <a:bodyPr>
            <a:noAutofit/>
          </a:bodyPr>
          <a:lstStyle/>
          <a:p>
            <a:r>
              <a:rPr lang="ja-JP" altLang="en-US" sz="2800" b="1">
                <a:solidFill>
                  <a:srgbClr val="FF0000"/>
                </a:solidFill>
                <a:latin typeface="Meiryo" panose="020B0604030504040204" pitchFamily="34" charset="-128"/>
                <a:ea typeface="Meiryo" panose="020B0604030504040204" pitchFamily="34" charset="-128"/>
                <a:cs typeface="Nirmala UI" panose="020B0502040204020203" pitchFamily="34" charset="0"/>
              </a:rPr>
              <a:t>オートファジー最前線　</a:t>
            </a:r>
            <a:r>
              <a:rPr lang="ja-JP" altLang="en-US" sz="2800" b="1" dirty="0">
                <a:solidFill>
                  <a:srgbClr val="FF0000"/>
                </a:solidFill>
                <a:latin typeface="Meiryo" panose="020B0604030504040204" pitchFamily="34" charset="-128"/>
                <a:ea typeface="Meiryo" panose="020B0604030504040204" pitchFamily="34" charset="-128"/>
                <a:cs typeface="Nirmala UI" panose="020B0502040204020203" pitchFamily="34" charset="0"/>
              </a:rPr>
              <a:t>ー</a:t>
            </a:r>
            <a:r>
              <a:rPr lang="ja-JP" altLang="en-US" sz="2800" b="1">
                <a:solidFill>
                  <a:srgbClr val="FF0000"/>
                </a:solidFill>
                <a:latin typeface="Meiryo" panose="020B0604030504040204" pitchFamily="34" charset="-128"/>
                <a:ea typeface="Meiryo" panose="020B0604030504040204" pitchFamily="34" charset="-128"/>
                <a:cs typeface="Nirmala UI" panose="020B0502040204020203" pitchFamily="34" charset="0"/>
              </a:rPr>
              <a:t>作動原理、液ー液相分離ー</a:t>
            </a:r>
            <a:endParaRPr kumimoji="1" lang="ja-JP" altLang="en-US" sz="2800">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F6922768-F797-95AC-6DA6-970B393787E6}"/>
              </a:ext>
            </a:extLst>
          </p:cNvPr>
          <p:cNvSpPr txBox="1"/>
          <p:nvPr/>
        </p:nvSpPr>
        <p:spPr>
          <a:xfrm>
            <a:off x="179331" y="2249060"/>
            <a:ext cx="5916670" cy="2092881"/>
          </a:xfrm>
          <a:prstGeom prst="rect">
            <a:avLst/>
          </a:prstGeom>
          <a:noFill/>
        </p:spPr>
        <p:txBody>
          <a:bodyPr wrap="square" rtlCol="0">
            <a:spAutoFit/>
          </a:bodyPr>
          <a:lstStyle/>
          <a:p>
            <a:pPr algn="just">
              <a:lnSpc>
                <a:spcPts val="1200"/>
              </a:lnSpc>
            </a:pP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我々は遺伝子改変マウスを用いたオートファジーの病態生理学的解析を推進し、オートファジーの減弱がタンパク質凝集体や変性オルガネラの蓄積を伴った様々な疾病（腫瘍形成や神経変性）の発症原因となることを明らかにしてきた。オートファジーの対象となるミスフォールドや過剰なタンパク質は、液―液相分離（</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LLPS</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）により選択的に特定のタンパク質凝集体に濃縮される。</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p62</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NBR1</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SEPA-1 </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などの選択的オートファジー受容体タンパク質は、細胞質において</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LLPS</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を介してカーゴタンパク質を濃縮し（相分離）、分解可能なタンパク質コンデンセート形成を促進する重要な役割を担っている。新たに形成された液体状のコンデンセートは、さらに相転移を経てゲル状となり、オートファジーにより効率的に分解される。相転移に異常があると、オートファジーによる分解が阻害される。例えば、肝細胞がん等では、異常に蓄積した</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p62</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陽性タンパク質凝集体（</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Mallory-</a:t>
            </a:r>
            <a:r>
              <a:rPr lang="en-US" altLang="ja-JP" sz="1100" kern="1100" dirty="0" err="1">
                <a:solidFill>
                  <a:srgbClr val="000000"/>
                </a:solidFill>
                <a:effectLst/>
                <a:latin typeface="Helvetica" pitchFamily="2" charset="0"/>
                <a:ea typeface="Hiragino Kaku Gothic Pro W3" panose="020B0300000000000000" pitchFamily="34" charset="-128"/>
                <a:cs typeface="Times New Roman" panose="02020603050405020304" pitchFamily="18" charset="0"/>
              </a:rPr>
              <a:t>Denk</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 body</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）が、ゲル状や液状ではなく固体状であることが多く、オートファジーによる分解を免れていることが知られている。本講演では、</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p62</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液滴（</a:t>
            </a:r>
            <a:r>
              <a:rPr lang="en-US" altLang="ja-JP" sz="1100" kern="1100" dirty="0">
                <a:solidFill>
                  <a:srgbClr val="000000"/>
                </a:solidFill>
                <a:effectLst/>
                <a:latin typeface="Helvetica" pitchFamily="2" charset="0"/>
                <a:ea typeface="Hiragino Kaku Gothic Pro W3" panose="020B0300000000000000" pitchFamily="34" charset="-128"/>
                <a:cs typeface="Times New Roman" panose="02020603050405020304" pitchFamily="18" charset="0"/>
              </a:rPr>
              <a:t>p62 body</a:t>
            </a:r>
            <a:r>
              <a:rPr lang="ja-JP" altLang="ja-JP" sz="1100" kern="1100">
                <a:solidFill>
                  <a:srgbClr val="000000"/>
                </a:solidFill>
                <a:effectLst/>
                <a:latin typeface="Helvetica" pitchFamily="2" charset="0"/>
                <a:ea typeface="Hiragino Kaku Gothic Pro W3" panose="020B0300000000000000" pitchFamily="34" charset="-128"/>
                <a:cs typeface="Times New Roman" panose="02020603050405020304" pitchFamily="18" charset="0"/>
              </a:rPr>
              <a:t>）の形成、生物学的意義、そしてオートファジー分解との関連を紹介したい。</a:t>
            </a:r>
            <a:endParaRPr lang="ja-JP" altLang="ja-JP" sz="1100" kern="100">
              <a:effectLst/>
              <a:latin typeface="Helvetica" pitchFamily="2" charset="0"/>
              <a:ea typeface="Hiragino Kaku Gothic Pro W3" panose="020B0300000000000000" pitchFamily="34" charset="-128"/>
              <a:cs typeface="Times New Roman" panose="02020603050405020304" pitchFamily="18" charset="0"/>
            </a:endParaRPr>
          </a:p>
        </p:txBody>
      </p:sp>
      <p:pic>
        <p:nvPicPr>
          <p:cNvPr id="8" name="図 7" descr="棚の上で本を読んでいるスーツを着た男性&#10;&#10;低い精度で自動的に生成された説明">
            <a:extLst>
              <a:ext uri="{FF2B5EF4-FFF2-40B4-BE49-F238E27FC236}">
                <a16:creationId xmlns:a16="http://schemas.microsoft.com/office/drawing/2014/main" id="{B413078A-41CC-72C4-45DC-430C1EE1A0CD}"/>
              </a:ext>
            </a:extLst>
          </p:cNvPr>
          <p:cNvPicPr>
            <a:picLocks noChangeAspect="1"/>
          </p:cNvPicPr>
          <p:nvPr/>
        </p:nvPicPr>
        <p:blipFill rotWithShape="1">
          <a:blip r:embed="rId2">
            <a:extLst>
              <a:ext uri="{28A0092B-C50C-407E-A947-70E740481C1C}">
                <a14:useLocalDpi xmlns:a14="http://schemas.microsoft.com/office/drawing/2010/main" val="0"/>
              </a:ext>
            </a:extLst>
          </a:blip>
          <a:srcRect l="6451" r="7402"/>
          <a:stretch/>
        </p:blipFill>
        <p:spPr bwMode="auto">
          <a:xfrm>
            <a:off x="4224612" y="737560"/>
            <a:ext cx="1566588" cy="1455261"/>
          </a:xfrm>
          <a:prstGeom prst="rect">
            <a:avLst/>
          </a:prstGeom>
          <a:ln>
            <a:noFill/>
          </a:ln>
          <a:extLst>
            <a:ext uri="{53640926-AAD7-44D8-BBD7-CCE9431645EC}">
              <a14:shadowObscured xmlns:a14="http://schemas.microsoft.com/office/drawing/2010/main"/>
            </a:ext>
          </a:extLst>
        </p:spPr>
      </p:pic>
      <p:grpSp>
        <p:nvGrpSpPr>
          <p:cNvPr id="21" name="グループ化 20">
            <a:extLst>
              <a:ext uri="{FF2B5EF4-FFF2-40B4-BE49-F238E27FC236}">
                <a16:creationId xmlns:a16="http://schemas.microsoft.com/office/drawing/2014/main" id="{3F8A9372-80A4-0FE5-1F64-3643D9B41D57}"/>
              </a:ext>
            </a:extLst>
          </p:cNvPr>
          <p:cNvGrpSpPr/>
          <p:nvPr/>
        </p:nvGrpSpPr>
        <p:grpSpPr>
          <a:xfrm>
            <a:off x="179330" y="5807136"/>
            <a:ext cx="6365005" cy="653491"/>
            <a:chOff x="3176530" y="5461241"/>
            <a:chExt cx="6365005" cy="653491"/>
          </a:xfrm>
        </p:grpSpPr>
        <p:sp>
          <p:nvSpPr>
            <p:cNvPr id="9" name="object 25">
              <a:extLst>
                <a:ext uri="{FF2B5EF4-FFF2-40B4-BE49-F238E27FC236}">
                  <a16:creationId xmlns:a16="http://schemas.microsoft.com/office/drawing/2014/main" id="{00A0A907-A8FE-DCE7-5CF7-8F1C3FA28B59}"/>
                </a:ext>
              </a:extLst>
            </p:cNvPr>
            <p:cNvSpPr/>
            <p:nvPr/>
          </p:nvSpPr>
          <p:spPr>
            <a:xfrm>
              <a:off x="3176530" y="5608250"/>
              <a:ext cx="557570" cy="462318"/>
            </a:xfrm>
            <a:custGeom>
              <a:avLst/>
              <a:gdLst/>
              <a:ahLst/>
              <a:cxnLst/>
              <a:rect l="l" t="t" r="r" b="b"/>
              <a:pathLst>
                <a:path w="760729" h="664845">
                  <a:moveTo>
                    <a:pt x="619645" y="0"/>
                  </a:moveTo>
                  <a:lnTo>
                    <a:pt x="0" y="0"/>
                  </a:lnTo>
                  <a:lnTo>
                    <a:pt x="0" y="664845"/>
                  </a:lnTo>
                  <a:lnTo>
                    <a:pt x="619645" y="664845"/>
                  </a:lnTo>
                  <a:lnTo>
                    <a:pt x="760552" y="324332"/>
                  </a:lnTo>
                  <a:lnTo>
                    <a:pt x="619645" y="0"/>
                  </a:lnTo>
                  <a:close/>
                </a:path>
              </a:pathLst>
            </a:custGeom>
            <a:solidFill>
              <a:srgbClr val="FFFFFF"/>
            </a:solidFill>
          </p:spPr>
          <p:txBody>
            <a:bodyPr wrap="square" lIns="0" tIns="0" rIns="0" bIns="0" rtlCol="0"/>
            <a:lstStyle/>
            <a:p>
              <a:endParaRPr sz="1539"/>
            </a:p>
          </p:txBody>
        </p:sp>
        <p:sp>
          <p:nvSpPr>
            <p:cNvPr id="10" name="object 26">
              <a:extLst>
                <a:ext uri="{FF2B5EF4-FFF2-40B4-BE49-F238E27FC236}">
                  <a16:creationId xmlns:a16="http://schemas.microsoft.com/office/drawing/2014/main" id="{7228383F-2C1A-E545-1230-15B76235AD3C}"/>
                </a:ext>
              </a:extLst>
            </p:cNvPr>
            <p:cNvSpPr txBox="1"/>
            <p:nvPr/>
          </p:nvSpPr>
          <p:spPr>
            <a:xfrm>
              <a:off x="3275577" y="5672864"/>
              <a:ext cx="668910" cy="319936"/>
            </a:xfrm>
            <a:prstGeom prst="rect">
              <a:avLst/>
            </a:prstGeom>
          </p:spPr>
          <p:txBody>
            <a:bodyPr vert="horz" wrap="square" lIns="0" tIns="17376" rIns="0" bIns="0" rtlCol="0">
              <a:spAutoFit/>
            </a:bodyPr>
            <a:lstStyle/>
            <a:p>
              <a:pPr marL="10860" marR="4344">
                <a:spcBef>
                  <a:spcPts val="137"/>
                </a:spcBef>
              </a:pPr>
              <a:r>
                <a:rPr lang="ja-JP" altLang="en-US" sz="941" b="1" dirty="0">
                  <a:latin typeface="Yu Gothic UI" panose="020B0500000000000000" pitchFamily="50" charset="-128"/>
                  <a:ea typeface="Yu Gothic UI" panose="020B0500000000000000" pitchFamily="50" charset="-128"/>
                  <a:cs typeface="メイリオ"/>
                </a:rPr>
                <a:t>開催</a:t>
              </a:r>
              <a:endParaRPr lang="en-US" altLang="ja-JP" sz="941" b="1" dirty="0">
                <a:latin typeface="Yu Gothic UI" panose="020B0500000000000000" pitchFamily="50" charset="-128"/>
                <a:ea typeface="Yu Gothic UI" panose="020B0500000000000000" pitchFamily="50" charset="-128"/>
                <a:cs typeface="メイリオ"/>
              </a:endParaRPr>
            </a:p>
            <a:p>
              <a:pPr marL="10860" marR="4344">
                <a:spcBef>
                  <a:spcPts val="137"/>
                </a:spcBef>
              </a:pPr>
              <a:r>
                <a:rPr lang="ja-JP" altLang="en-US" sz="941" b="1" dirty="0">
                  <a:latin typeface="Yu Gothic UI" panose="020B0500000000000000" pitchFamily="50" charset="-128"/>
                  <a:ea typeface="Yu Gothic UI" panose="020B0500000000000000" pitchFamily="50" charset="-128"/>
                  <a:cs typeface="メイリオ"/>
                </a:rPr>
                <a:t>時間</a:t>
              </a:r>
              <a:endParaRPr sz="941" b="1" dirty="0">
                <a:latin typeface="Yu Gothic UI" panose="020B0500000000000000" pitchFamily="50" charset="-128"/>
                <a:ea typeface="Yu Gothic UI" panose="020B0500000000000000" pitchFamily="50" charset="-128"/>
                <a:cs typeface="メイリオ"/>
              </a:endParaRPr>
            </a:p>
          </p:txBody>
        </p:sp>
        <p:sp>
          <p:nvSpPr>
            <p:cNvPr id="11" name="object 34">
              <a:extLst>
                <a:ext uri="{FF2B5EF4-FFF2-40B4-BE49-F238E27FC236}">
                  <a16:creationId xmlns:a16="http://schemas.microsoft.com/office/drawing/2014/main" id="{248C8514-74BF-BA61-8D99-8D742E0956AE}"/>
                </a:ext>
              </a:extLst>
            </p:cNvPr>
            <p:cNvSpPr txBox="1"/>
            <p:nvPr/>
          </p:nvSpPr>
          <p:spPr>
            <a:xfrm>
              <a:off x="3840885" y="5461241"/>
              <a:ext cx="3020118" cy="616388"/>
            </a:xfrm>
            <a:prstGeom prst="rect">
              <a:avLst/>
            </a:prstGeom>
          </p:spPr>
          <p:txBody>
            <a:bodyPr vert="horz" wrap="square" lIns="0" tIns="10860" rIns="0" bIns="0" rtlCol="0">
              <a:spAutoFit/>
            </a:bodyPr>
            <a:lstStyle/>
            <a:p>
              <a:pPr marL="10860">
                <a:lnSpc>
                  <a:spcPts val="5169"/>
                </a:lnSpc>
                <a:spcBef>
                  <a:spcPts val="21"/>
                </a:spcBef>
              </a:pPr>
              <a:r>
                <a:rPr lang="en-US" altLang="ja-JP" sz="2736" b="1" spc="-9" dirty="0">
                  <a:solidFill>
                    <a:srgbClr val="0432FF"/>
                  </a:solidFill>
                  <a:latin typeface="Arial Black" panose="020B0A04020102020204" pitchFamily="34" charset="0"/>
                  <a:ea typeface="小塚ゴシック Pro B" panose="020B0800000000000000" pitchFamily="34" charset="-128"/>
                  <a:cs typeface="Murecho Black" panose="020B0003020204020204" pitchFamily="50" charset="-128"/>
                </a:rPr>
                <a:t>2024</a:t>
              </a:r>
              <a:r>
                <a:rPr lang="en-US" altLang="ja-JP" sz="1539" b="1" spc="-9" dirty="0">
                  <a:solidFill>
                    <a:srgbClr val="0432FF"/>
                  </a:solidFill>
                  <a:latin typeface="小塚ゴシック Pro H" panose="020B0800000000000000" pitchFamily="34" charset="-128"/>
                  <a:ea typeface="小塚ゴシック Pro H" panose="020B0800000000000000" pitchFamily="34" charset="-128"/>
                  <a:cs typeface="Murecho Black" panose="020B0003020204020204" pitchFamily="50" charset="-128"/>
                </a:rPr>
                <a:t>.</a:t>
              </a:r>
              <a:r>
                <a:rPr lang="ja-JP" altLang="en-US" sz="1539" b="1" spc="-9">
                  <a:solidFill>
                    <a:srgbClr val="0432FF"/>
                  </a:solidFill>
                  <a:latin typeface="小塚ゴシック Pro H" panose="020B0800000000000000" pitchFamily="34" charset="-128"/>
                  <a:ea typeface="小塚ゴシック Pro H" panose="020B0800000000000000" pitchFamily="34" charset="-128"/>
                  <a:cs typeface="Murecho Black" panose="020B0003020204020204" pitchFamily="50" charset="-128"/>
                </a:rPr>
                <a:t> </a:t>
              </a:r>
              <a:endParaRPr lang="en-US" sz="1539" b="1" dirty="0">
                <a:solidFill>
                  <a:srgbClr val="0432FF"/>
                </a:solidFill>
                <a:latin typeface="小塚ゴシック Pro H" panose="020B0800000000000000" pitchFamily="34" charset="-128"/>
                <a:ea typeface="小塚ゴシック Pro H" panose="020B0800000000000000" pitchFamily="34" charset="-128"/>
                <a:cs typeface="Murecho Black" panose="020B0003020204020204" pitchFamily="50" charset="-128"/>
              </a:endParaRPr>
            </a:p>
          </p:txBody>
        </p:sp>
        <p:sp>
          <p:nvSpPr>
            <p:cNvPr id="12" name="object 34">
              <a:extLst>
                <a:ext uri="{FF2B5EF4-FFF2-40B4-BE49-F238E27FC236}">
                  <a16:creationId xmlns:a16="http://schemas.microsoft.com/office/drawing/2014/main" id="{460E62DF-1DD0-3F73-D8CE-D573044CB193}"/>
                </a:ext>
              </a:extLst>
            </p:cNvPr>
            <p:cNvSpPr txBox="1"/>
            <p:nvPr/>
          </p:nvSpPr>
          <p:spPr>
            <a:xfrm>
              <a:off x="4844990" y="5468464"/>
              <a:ext cx="3020118" cy="646268"/>
            </a:xfrm>
            <a:prstGeom prst="rect">
              <a:avLst/>
            </a:prstGeom>
          </p:spPr>
          <p:txBody>
            <a:bodyPr vert="horz" wrap="square" lIns="0" tIns="10860" rIns="0" bIns="0" rtlCol="0">
              <a:spAutoFit/>
            </a:bodyPr>
            <a:lstStyle/>
            <a:p>
              <a:pPr marL="10860">
                <a:lnSpc>
                  <a:spcPts val="5169"/>
                </a:lnSpc>
                <a:spcBef>
                  <a:spcPts val="21"/>
                </a:spcBef>
              </a:pPr>
              <a:r>
                <a:rPr lang="en-US" altLang="ja-JP" sz="36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1.29</a:t>
              </a:r>
              <a:endParaRPr sz="1600" b="1"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endParaRPr>
            </a:p>
          </p:txBody>
        </p:sp>
        <p:sp>
          <p:nvSpPr>
            <p:cNvPr id="13" name="object 34">
              <a:extLst>
                <a:ext uri="{FF2B5EF4-FFF2-40B4-BE49-F238E27FC236}">
                  <a16:creationId xmlns:a16="http://schemas.microsoft.com/office/drawing/2014/main" id="{7406E40A-7AE7-F9AE-1DE9-42FDABDA330E}"/>
                </a:ext>
              </a:extLst>
            </p:cNvPr>
            <p:cNvSpPr txBox="1"/>
            <p:nvPr/>
          </p:nvSpPr>
          <p:spPr>
            <a:xfrm>
              <a:off x="6258560" y="5465695"/>
              <a:ext cx="3020118" cy="607604"/>
            </a:xfrm>
            <a:prstGeom prst="rect">
              <a:avLst/>
            </a:prstGeom>
          </p:spPr>
          <p:txBody>
            <a:bodyPr vert="horz" wrap="square" lIns="0" tIns="10860" rIns="0" bIns="0" rtlCol="0">
              <a:spAutoFit/>
            </a:bodyPr>
            <a:lstStyle/>
            <a:p>
              <a:pPr marL="10860">
                <a:lnSpc>
                  <a:spcPts val="5169"/>
                </a:lnSpc>
                <a:spcBef>
                  <a:spcPts val="21"/>
                </a:spcBef>
              </a:pPr>
              <a:r>
                <a:rPr lang="en-US" altLang="ja-JP" sz="2736"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Mon</a:t>
              </a:r>
              <a:r>
                <a:rPr lang="ja-JP" altLang="en-US" sz="2736" b="1" spc="-9">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a:t>
              </a:r>
              <a:endParaRPr sz="2736" b="1"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endParaRPr>
            </a:p>
          </p:txBody>
        </p:sp>
        <p:sp>
          <p:nvSpPr>
            <p:cNvPr id="14" name="object 34">
              <a:extLst>
                <a:ext uri="{FF2B5EF4-FFF2-40B4-BE49-F238E27FC236}">
                  <a16:creationId xmlns:a16="http://schemas.microsoft.com/office/drawing/2014/main" id="{D4463210-C70A-A581-E3EF-F28A0D52E443}"/>
                </a:ext>
              </a:extLst>
            </p:cNvPr>
            <p:cNvSpPr txBox="1"/>
            <p:nvPr/>
          </p:nvSpPr>
          <p:spPr>
            <a:xfrm>
              <a:off x="7167912" y="5750700"/>
              <a:ext cx="2373623" cy="322783"/>
            </a:xfrm>
            <a:prstGeom prst="rect">
              <a:avLst/>
            </a:prstGeom>
          </p:spPr>
          <p:txBody>
            <a:bodyPr vert="horz" wrap="square" lIns="0" tIns="10860" rIns="0" bIns="0" rtlCol="0">
              <a:spAutoFit/>
            </a:bodyPr>
            <a:lstStyle/>
            <a:p>
              <a:pPr marL="15747">
                <a:lnSpc>
                  <a:spcPts val="2296"/>
                </a:lnSpc>
              </a:pPr>
              <a:r>
                <a:rPr lang="en-US" altLang="ja-JP"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15</a:t>
              </a:r>
              <a:r>
                <a:rPr lang="en-US"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a:t>
              </a:r>
              <a:r>
                <a:rPr lang="en-US" altLang="ja-JP"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00</a:t>
              </a:r>
              <a:r>
                <a:rPr lang="en-US"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a:t>
              </a:r>
              <a:r>
                <a:rPr lang="en-US" altLang="ja-JP"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18</a:t>
              </a:r>
              <a:r>
                <a:rPr lang="en-US"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a:t>
              </a:r>
              <a:r>
                <a:rPr lang="en-US" altLang="ja-JP" sz="2400" b="1" spc="-9"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00</a:t>
              </a:r>
              <a:r>
                <a:rPr lang="ja-JP" altLang="en-US" sz="2400" b="1" spc="-9">
                  <a:solidFill>
                    <a:srgbClr val="0432FF"/>
                  </a:solidFill>
                  <a:latin typeface="Arial Black" panose="020B0A04020102020204" pitchFamily="34" charset="0"/>
                  <a:ea typeface="Murecho Black" panose="020B0003020204020204" pitchFamily="50" charset="-128"/>
                  <a:cs typeface="Murecho Black" panose="020B0003020204020204" pitchFamily="50" charset="-128"/>
                </a:rPr>
                <a:t>　</a:t>
              </a:r>
              <a:endParaRPr lang="en-US" sz="2400" b="1" dirty="0">
                <a:solidFill>
                  <a:srgbClr val="0432FF"/>
                </a:solidFill>
                <a:latin typeface="Arial Black" panose="020B0A04020102020204" pitchFamily="34" charset="0"/>
                <a:ea typeface="Murecho Black" panose="020B0003020204020204" pitchFamily="50" charset="-128"/>
                <a:cs typeface="Murecho Black" panose="020B0003020204020204" pitchFamily="50" charset="-128"/>
              </a:endParaRPr>
            </a:p>
          </p:txBody>
        </p:sp>
      </p:grpSp>
      <p:grpSp>
        <p:nvGrpSpPr>
          <p:cNvPr id="22" name="グループ化 21">
            <a:extLst>
              <a:ext uri="{FF2B5EF4-FFF2-40B4-BE49-F238E27FC236}">
                <a16:creationId xmlns:a16="http://schemas.microsoft.com/office/drawing/2014/main" id="{4270E1F3-D5C3-4145-D09B-38EE549F0E20}"/>
              </a:ext>
            </a:extLst>
          </p:cNvPr>
          <p:cNvGrpSpPr/>
          <p:nvPr/>
        </p:nvGrpSpPr>
        <p:grpSpPr>
          <a:xfrm>
            <a:off x="6258560" y="5796029"/>
            <a:ext cx="6511030" cy="643511"/>
            <a:chOff x="3176530" y="5923566"/>
            <a:chExt cx="6511030" cy="643511"/>
          </a:xfrm>
        </p:grpSpPr>
        <p:sp>
          <p:nvSpPr>
            <p:cNvPr id="15" name="object 34">
              <a:extLst>
                <a:ext uri="{FF2B5EF4-FFF2-40B4-BE49-F238E27FC236}">
                  <a16:creationId xmlns:a16="http://schemas.microsoft.com/office/drawing/2014/main" id="{7F2126DC-2621-7374-7CEB-A66B7F7A713C}"/>
                </a:ext>
              </a:extLst>
            </p:cNvPr>
            <p:cNvSpPr txBox="1"/>
            <p:nvPr/>
          </p:nvSpPr>
          <p:spPr>
            <a:xfrm>
              <a:off x="3831110" y="5923566"/>
              <a:ext cx="5856450" cy="589073"/>
            </a:xfrm>
            <a:prstGeom prst="rect">
              <a:avLst/>
            </a:prstGeom>
          </p:spPr>
          <p:txBody>
            <a:bodyPr vert="horz" wrap="square" lIns="0" tIns="10860" rIns="0" bIns="0" rtlCol="0">
              <a:spAutoFit/>
            </a:bodyPr>
            <a:lstStyle/>
            <a:p>
              <a:pPr marL="10860">
                <a:lnSpc>
                  <a:spcPts val="5169"/>
                </a:lnSpc>
                <a:spcBef>
                  <a:spcPts val="21"/>
                </a:spcBef>
              </a:pPr>
              <a:r>
                <a:rPr lang="ja-JP" altLang="en-US" sz="2400" b="1" spc="-9">
                  <a:solidFill>
                    <a:srgbClr val="0432FF"/>
                  </a:solidFill>
                  <a:latin typeface="Helvetica" pitchFamily="2" charset="0"/>
                  <a:ea typeface="MS PGothic" panose="020B0600070205080204" pitchFamily="34" charset="-128"/>
                  <a:cs typeface="Murecho Black" panose="020B0003020204020204" pitchFamily="50" charset="-128"/>
                </a:rPr>
                <a:t>医科学研究所　１号館</a:t>
              </a:r>
              <a:r>
                <a:rPr lang="en-US" altLang="ja-JP" sz="2400" b="1" spc="-9" dirty="0">
                  <a:solidFill>
                    <a:srgbClr val="0432FF"/>
                  </a:solidFill>
                  <a:latin typeface="Helvetica" pitchFamily="2" charset="0"/>
                  <a:ea typeface="MS PGothic" panose="020B0600070205080204" pitchFamily="34" charset="-128"/>
                  <a:cs typeface="Murecho Black" panose="020B0003020204020204" pitchFamily="50" charset="-128"/>
                </a:rPr>
                <a:t>1F</a:t>
              </a:r>
              <a:r>
                <a:rPr lang="ja-JP" altLang="en-US" sz="2400" b="1" spc="-9">
                  <a:solidFill>
                    <a:srgbClr val="0432FF"/>
                  </a:solidFill>
                  <a:latin typeface="Helvetica" pitchFamily="2" charset="0"/>
                  <a:ea typeface="MS PGothic" panose="020B0600070205080204" pitchFamily="34" charset="-128"/>
                  <a:cs typeface="Murecho Black" panose="020B0003020204020204" pitchFamily="50" charset="-128"/>
                </a:rPr>
                <a:t>　医科研講堂</a:t>
              </a:r>
              <a:endParaRPr lang="en-US" altLang="ja-JP" sz="2400" b="1" spc="-9" dirty="0">
                <a:solidFill>
                  <a:srgbClr val="0432FF"/>
                </a:solidFill>
                <a:latin typeface="Helvetica" pitchFamily="2" charset="0"/>
                <a:ea typeface="MS PGothic" panose="020B0600070205080204" pitchFamily="34" charset="-128"/>
                <a:cs typeface="Murecho Black" panose="020B0003020204020204" pitchFamily="50" charset="-128"/>
              </a:endParaRPr>
            </a:p>
          </p:txBody>
        </p:sp>
        <p:sp>
          <p:nvSpPr>
            <p:cNvPr id="16" name="object 25">
              <a:extLst>
                <a:ext uri="{FF2B5EF4-FFF2-40B4-BE49-F238E27FC236}">
                  <a16:creationId xmlns:a16="http://schemas.microsoft.com/office/drawing/2014/main" id="{12FC6CDC-18F7-6716-8371-B45497C325C1}"/>
                </a:ext>
              </a:extLst>
            </p:cNvPr>
            <p:cNvSpPr/>
            <p:nvPr/>
          </p:nvSpPr>
          <p:spPr>
            <a:xfrm>
              <a:off x="3176530" y="6104759"/>
              <a:ext cx="557570" cy="462318"/>
            </a:xfrm>
            <a:custGeom>
              <a:avLst/>
              <a:gdLst/>
              <a:ahLst/>
              <a:cxnLst/>
              <a:rect l="l" t="t" r="r" b="b"/>
              <a:pathLst>
                <a:path w="760729" h="664845">
                  <a:moveTo>
                    <a:pt x="619645" y="0"/>
                  </a:moveTo>
                  <a:lnTo>
                    <a:pt x="0" y="0"/>
                  </a:lnTo>
                  <a:lnTo>
                    <a:pt x="0" y="664845"/>
                  </a:lnTo>
                  <a:lnTo>
                    <a:pt x="619645" y="664845"/>
                  </a:lnTo>
                  <a:lnTo>
                    <a:pt x="760552" y="324332"/>
                  </a:lnTo>
                  <a:lnTo>
                    <a:pt x="619645" y="0"/>
                  </a:lnTo>
                  <a:close/>
                </a:path>
              </a:pathLst>
            </a:custGeom>
            <a:solidFill>
              <a:srgbClr val="FFFFFF"/>
            </a:solidFill>
          </p:spPr>
          <p:txBody>
            <a:bodyPr wrap="square" lIns="0" tIns="0" rIns="0" bIns="0" rtlCol="0"/>
            <a:lstStyle/>
            <a:p>
              <a:endParaRPr sz="1539"/>
            </a:p>
          </p:txBody>
        </p:sp>
        <p:sp>
          <p:nvSpPr>
            <p:cNvPr id="17" name="object 26">
              <a:extLst>
                <a:ext uri="{FF2B5EF4-FFF2-40B4-BE49-F238E27FC236}">
                  <a16:creationId xmlns:a16="http://schemas.microsoft.com/office/drawing/2014/main" id="{BE8A0649-9FEB-D101-EE03-EE339A43AF40}"/>
                </a:ext>
              </a:extLst>
            </p:cNvPr>
            <p:cNvSpPr txBox="1"/>
            <p:nvPr/>
          </p:nvSpPr>
          <p:spPr>
            <a:xfrm>
              <a:off x="3275577" y="6169373"/>
              <a:ext cx="668910" cy="319936"/>
            </a:xfrm>
            <a:prstGeom prst="rect">
              <a:avLst/>
            </a:prstGeom>
          </p:spPr>
          <p:txBody>
            <a:bodyPr vert="horz" wrap="square" lIns="0" tIns="17376" rIns="0" bIns="0" rtlCol="0">
              <a:spAutoFit/>
            </a:bodyPr>
            <a:lstStyle/>
            <a:p>
              <a:pPr marL="10860" marR="4344">
                <a:spcBef>
                  <a:spcPts val="137"/>
                </a:spcBef>
              </a:pPr>
              <a:r>
                <a:rPr lang="ja-JP" altLang="en-US" sz="941" b="1" dirty="0">
                  <a:latin typeface="Yu Gothic UI" panose="020B0500000000000000" pitchFamily="50" charset="-128"/>
                  <a:ea typeface="Yu Gothic UI" panose="020B0500000000000000" pitchFamily="50" charset="-128"/>
                  <a:cs typeface="メイリオ"/>
                </a:rPr>
                <a:t>開催</a:t>
              </a:r>
              <a:endParaRPr lang="en-US" altLang="ja-JP" sz="941" b="1" dirty="0">
                <a:latin typeface="Yu Gothic UI" panose="020B0500000000000000" pitchFamily="50" charset="-128"/>
                <a:ea typeface="Yu Gothic UI" panose="020B0500000000000000" pitchFamily="50" charset="-128"/>
                <a:cs typeface="メイリオ"/>
              </a:endParaRPr>
            </a:p>
            <a:p>
              <a:pPr marL="10860" marR="4344">
                <a:spcBef>
                  <a:spcPts val="137"/>
                </a:spcBef>
              </a:pPr>
              <a:r>
                <a:rPr lang="ja-JP" altLang="en-US" sz="941" b="1" dirty="0">
                  <a:latin typeface="Yu Gothic UI" panose="020B0500000000000000" pitchFamily="50" charset="-128"/>
                  <a:ea typeface="Yu Gothic UI" panose="020B0500000000000000" pitchFamily="50" charset="-128"/>
                  <a:cs typeface="メイリオ"/>
                </a:rPr>
                <a:t>場所</a:t>
              </a:r>
              <a:endParaRPr sz="941" b="1" dirty="0">
                <a:latin typeface="Yu Gothic UI" panose="020B0500000000000000" pitchFamily="50" charset="-128"/>
                <a:ea typeface="Yu Gothic UI" panose="020B0500000000000000" pitchFamily="50" charset="-128"/>
                <a:cs typeface="メイリオ"/>
              </a:endParaRPr>
            </a:p>
          </p:txBody>
        </p:sp>
      </p:grpSp>
      <p:sp>
        <p:nvSpPr>
          <p:cNvPr id="25" name="テキスト ボックス 24">
            <a:extLst>
              <a:ext uri="{FF2B5EF4-FFF2-40B4-BE49-F238E27FC236}">
                <a16:creationId xmlns:a16="http://schemas.microsoft.com/office/drawing/2014/main" id="{AE50D314-42B6-CCC0-19E3-BA267177643F}"/>
              </a:ext>
            </a:extLst>
          </p:cNvPr>
          <p:cNvSpPr txBox="1"/>
          <p:nvPr/>
        </p:nvSpPr>
        <p:spPr>
          <a:xfrm>
            <a:off x="1306353" y="6537080"/>
            <a:ext cx="9000862" cy="307777"/>
          </a:xfrm>
          <a:prstGeom prst="rect">
            <a:avLst/>
          </a:prstGeom>
          <a:noFill/>
        </p:spPr>
        <p:txBody>
          <a:bodyPr wrap="none" rtlCol="0">
            <a:spAutoFit/>
          </a:bodyPr>
          <a:lstStyle/>
          <a:p>
            <a:pPr marL="10860">
              <a:spcBef>
                <a:spcPts val="86"/>
              </a:spcBef>
            </a:pPr>
            <a:r>
              <a:rPr lang="ja-JP" altLang="en-US" sz="1400" b="0" i="0" u="none" strike="noStrike">
                <a:solidFill>
                  <a:srgbClr val="000000"/>
                </a:solidFill>
                <a:effectLst/>
                <a:latin typeface="Helvetica" pitchFamily="2" charset="0"/>
                <a:ea typeface="MS PGothic" panose="020B0600070205080204" pitchFamily="34" charset="-128"/>
              </a:rPr>
              <a:t>東京大学医科学研究所</a:t>
            </a:r>
            <a:r>
              <a:rPr lang="en" altLang="ja-JP" sz="1400" b="0" i="0" u="none" strike="noStrike" dirty="0">
                <a:solidFill>
                  <a:srgbClr val="000000"/>
                </a:solidFill>
                <a:effectLst/>
                <a:latin typeface="Helvetica" pitchFamily="2" charset="0"/>
                <a:ea typeface="MS PGothic" panose="020B0600070205080204" pitchFamily="34" charset="-128"/>
              </a:rPr>
              <a:t>RNA</a:t>
            </a:r>
            <a:r>
              <a:rPr lang="ja-JP" altLang="en-US" sz="1400" b="0" i="0" u="none" strike="noStrike">
                <a:solidFill>
                  <a:srgbClr val="000000"/>
                </a:solidFill>
                <a:effectLst/>
                <a:latin typeface="Helvetica" pitchFamily="2" charset="0"/>
                <a:ea typeface="MS PGothic" panose="020B0600070205080204" pitchFamily="34" charset="-128"/>
              </a:rPr>
              <a:t>制御学分野　稲田</a:t>
            </a:r>
            <a:r>
              <a:rPr lang="ja-JP" altLang="en-US" sz="1400">
                <a:latin typeface="Helvetica" pitchFamily="2" charset="0"/>
                <a:ea typeface="MS PGothic" panose="020B0600070205080204" pitchFamily="34" charset="-128"/>
                <a:cs typeface="メイリオ"/>
              </a:rPr>
              <a:t>　利文</a:t>
            </a:r>
            <a:r>
              <a:rPr lang="ja-JP" altLang="en-US" sz="1400" dirty="0">
                <a:latin typeface="Helvetica" pitchFamily="2" charset="0"/>
                <a:ea typeface="MS PGothic" panose="020B0600070205080204" pitchFamily="34" charset="-128"/>
                <a:cs typeface="メイリオ"/>
              </a:rPr>
              <a:t>　</a:t>
            </a:r>
            <a:r>
              <a:rPr lang="en-US" altLang="ja-JP" sz="1400" dirty="0">
                <a:latin typeface="Helvetica" pitchFamily="2" charset="0"/>
                <a:ea typeface="MS PGothic" panose="020B0600070205080204" pitchFamily="34" charset="-128"/>
                <a:cs typeface="メイリオ"/>
              </a:rPr>
              <a:t>TEL </a:t>
            </a:r>
            <a:r>
              <a:rPr lang="en-US" altLang="ja-JP" sz="1400" b="0" i="0" u="none" strike="noStrike" dirty="0">
                <a:solidFill>
                  <a:srgbClr val="000000"/>
                </a:solidFill>
                <a:effectLst/>
                <a:latin typeface="Helvetica" pitchFamily="2" charset="0"/>
                <a:ea typeface="MS PGothic" panose="020B0600070205080204" pitchFamily="34" charset="-128"/>
              </a:rPr>
              <a:t>(03)5449-5275</a:t>
            </a:r>
            <a:r>
              <a:rPr lang="ja-JP" altLang="en-US" sz="1400">
                <a:latin typeface="Helvetica" pitchFamily="2" charset="0"/>
                <a:ea typeface="MS PGothic" panose="020B0600070205080204" pitchFamily="34" charset="-128"/>
                <a:cs typeface="メイリオ"/>
              </a:rPr>
              <a:t>　 </a:t>
            </a:r>
            <a:r>
              <a:rPr lang="en-US" altLang="ja-JP" sz="1400" dirty="0">
                <a:latin typeface="Helvetica" pitchFamily="2" charset="0"/>
                <a:ea typeface="MS PGothic" panose="020B0600070205080204" pitchFamily="34" charset="-128"/>
                <a:cs typeface="メイリオ"/>
              </a:rPr>
              <a:t>E-mail</a:t>
            </a:r>
            <a:r>
              <a:rPr lang="ja-JP" altLang="en-US" sz="1400">
                <a:latin typeface="Helvetica" pitchFamily="2" charset="0"/>
                <a:ea typeface="MS PGothic" panose="020B0600070205080204" pitchFamily="34" charset="-128"/>
                <a:cs typeface="メイリオ"/>
              </a:rPr>
              <a:t>：</a:t>
            </a:r>
            <a:r>
              <a:rPr lang="en" altLang="ja-JP" sz="1400" b="0" i="0" u="none" strike="noStrike" dirty="0" err="1">
                <a:solidFill>
                  <a:srgbClr val="000000"/>
                </a:solidFill>
                <a:effectLst/>
                <a:latin typeface="Helvetica" pitchFamily="2" charset="0"/>
                <a:ea typeface="MS PGothic" panose="020B0600070205080204" pitchFamily="34" charset="-128"/>
              </a:rPr>
              <a:t>toshiinada@ims.u-tokyo.ac.jp</a:t>
            </a:r>
            <a:endParaRPr lang="ja-JP" altLang="en-US" sz="1400">
              <a:latin typeface="Helvetica" pitchFamily="2" charset="0"/>
              <a:ea typeface="MS PGothic" panose="020B0600070205080204" pitchFamily="34" charset="-128"/>
              <a:cs typeface="メイリオ"/>
            </a:endParaRPr>
          </a:p>
        </p:txBody>
      </p:sp>
      <p:sp>
        <p:nvSpPr>
          <p:cNvPr id="26" name="テキスト ボックス 25">
            <a:extLst>
              <a:ext uri="{FF2B5EF4-FFF2-40B4-BE49-F238E27FC236}">
                <a16:creationId xmlns:a16="http://schemas.microsoft.com/office/drawing/2014/main" id="{6A728111-0CF7-1C89-934A-18C868F68863}"/>
              </a:ext>
            </a:extLst>
          </p:cNvPr>
          <p:cNvSpPr txBox="1"/>
          <p:nvPr/>
        </p:nvSpPr>
        <p:spPr>
          <a:xfrm>
            <a:off x="179330" y="737560"/>
            <a:ext cx="3891972" cy="1154162"/>
          </a:xfrm>
          <a:prstGeom prst="rect">
            <a:avLst/>
          </a:prstGeom>
          <a:noFill/>
        </p:spPr>
        <p:txBody>
          <a:bodyPr wrap="square">
            <a:spAutoFit/>
          </a:bodyPr>
          <a:lstStyle/>
          <a:p>
            <a:pPr algn="l">
              <a:spcAft>
                <a:spcPts val="600"/>
              </a:spcAft>
            </a:pPr>
            <a:r>
              <a:rPr lang="ja-JP" altLang="en-US" sz="1600" b="1" kern="1100">
                <a:solidFill>
                  <a:srgbClr val="000000"/>
                </a:solidFill>
                <a:effectLst/>
                <a:latin typeface="Hiragino Kaku Gothic Pro W6" panose="020B0300000000000000" pitchFamily="34" charset="-128"/>
                <a:ea typeface="Hiragino Kaku Gothic Pro W6" panose="020B0300000000000000" pitchFamily="34" charset="-128"/>
                <a:cs typeface="Times New Roman" panose="02020603050405020304" pitchFamily="18" charset="0"/>
              </a:rPr>
              <a:t>講師：</a:t>
            </a:r>
            <a:r>
              <a:rPr lang="zh-CN" altLang="ja-JP" sz="1600" b="1" kern="1100" dirty="0">
                <a:solidFill>
                  <a:srgbClr val="000000"/>
                </a:solidFill>
                <a:effectLst/>
                <a:latin typeface="Hiragino Kaku Gothic Pro W6" panose="020B0300000000000000" pitchFamily="34" charset="-128"/>
                <a:ea typeface="Hiragino Kaku Gothic Pro W6" panose="020B0300000000000000" pitchFamily="34" charset="-128"/>
                <a:cs typeface="Times New Roman" panose="02020603050405020304" pitchFamily="18" charset="0"/>
              </a:rPr>
              <a:t>順天堂大学医学部生理学２主任教授　</a:t>
            </a:r>
            <a:r>
              <a:rPr lang="ja-JP" altLang="ja-JP" sz="1600" b="1" kern="0">
                <a:solidFill>
                  <a:srgbClr val="000000"/>
                </a:solidFill>
                <a:effectLst/>
                <a:latin typeface="Hiragino Kaku Gothic Pro W6" panose="020B0300000000000000" pitchFamily="34" charset="-128"/>
                <a:ea typeface="Hiragino Kaku Gothic Pro W6" panose="020B0300000000000000" pitchFamily="34" charset="-128"/>
                <a:cs typeface="ＭＳ Ｐゴシック" panose="020B0600070205080204" pitchFamily="34" charset="-128"/>
              </a:rPr>
              <a:t>小松雅明先生</a:t>
            </a:r>
            <a:endParaRPr lang="ja-JP" altLang="ja-JP" sz="1600" b="1" kern="100">
              <a:effectLst/>
              <a:latin typeface="Hiragino Kaku Gothic Pro W6" panose="020B0300000000000000" pitchFamily="34" charset="-128"/>
              <a:ea typeface="Hiragino Kaku Gothic Pro W6" panose="020B0300000000000000" pitchFamily="34" charset="-128"/>
              <a:cs typeface="Times New Roman" panose="02020603050405020304" pitchFamily="18" charset="0"/>
            </a:endParaRPr>
          </a:p>
          <a:p>
            <a:pPr algn="l"/>
            <a:r>
              <a:rPr lang="ja-JP" altLang="en-US" sz="1600" b="1" kern="0">
                <a:solidFill>
                  <a:srgbClr val="000000"/>
                </a:solidFill>
                <a:latin typeface="Hiragino Kaku Gothic Pro W6" panose="020B0300000000000000" pitchFamily="34" charset="-128"/>
                <a:ea typeface="Hiragino Kaku Gothic Pro W6" panose="020B0300000000000000" pitchFamily="34" charset="-128"/>
                <a:cs typeface="ＭＳ Ｐゴシック" panose="020B0600070205080204" pitchFamily="34" charset="-128"/>
              </a:rPr>
              <a:t>タイトル</a:t>
            </a:r>
            <a:r>
              <a:rPr lang="ja-JP" altLang="ja-JP" sz="1600" b="1" kern="0">
                <a:solidFill>
                  <a:srgbClr val="000000"/>
                </a:solidFill>
                <a:effectLst/>
                <a:latin typeface="Hiragino Kaku Gothic Pro W6" panose="020B0300000000000000" pitchFamily="34" charset="-128"/>
                <a:ea typeface="Hiragino Kaku Gothic Pro W6" panose="020B0300000000000000" pitchFamily="34" charset="-128"/>
                <a:cs typeface="ＭＳ Ｐゴシック" panose="020B0600070205080204" pitchFamily="34" charset="-128"/>
              </a:rPr>
              <a:t>：</a:t>
            </a:r>
            <a:r>
              <a:rPr lang="ja-JP" altLang="en" sz="1600" b="1" u="none" strike="noStrike">
                <a:solidFill>
                  <a:srgbClr val="000000"/>
                </a:solidFill>
                <a:effectLst/>
                <a:latin typeface="Hiragino Kaku Gothic Pro W6" panose="020B0300000000000000" pitchFamily="34" charset="-128"/>
                <a:ea typeface="Hiragino Kaku Gothic Pro W6" panose="020B0300000000000000" pitchFamily="34" charset="-128"/>
              </a:rPr>
              <a:t>「</a:t>
            </a:r>
            <a:r>
              <a:rPr lang="en" altLang="ja-JP" sz="1600" b="1" u="none" strike="noStrike" dirty="0">
                <a:solidFill>
                  <a:srgbClr val="000000"/>
                </a:solidFill>
                <a:effectLst/>
                <a:latin typeface="Hiragino Kaku Gothic Pro W6" panose="020B0300000000000000" pitchFamily="34" charset="-128"/>
                <a:ea typeface="Hiragino Kaku Gothic Pro W6" panose="020B0300000000000000" pitchFamily="34" charset="-128"/>
              </a:rPr>
              <a:t>p62</a:t>
            </a:r>
            <a:r>
              <a:rPr lang="ja-JP" altLang="en" sz="1600" b="1" u="none" strike="noStrike">
                <a:solidFill>
                  <a:srgbClr val="000000"/>
                </a:solidFill>
                <a:effectLst/>
                <a:latin typeface="Hiragino Kaku Gothic Pro W6" panose="020B0300000000000000" pitchFamily="34" charset="-128"/>
                <a:ea typeface="Hiragino Kaku Gothic Pro W6" panose="020B0300000000000000" pitchFamily="34" charset="-128"/>
              </a:rPr>
              <a:t>：</a:t>
            </a:r>
            <a:r>
              <a:rPr lang="ja-JP" altLang="en-US" sz="1600" b="1" u="none" strike="noStrike">
                <a:solidFill>
                  <a:srgbClr val="000000"/>
                </a:solidFill>
                <a:effectLst/>
                <a:latin typeface="Hiragino Kaku Gothic Pro W6" panose="020B0300000000000000" pitchFamily="34" charset="-128"/>
                <a:ea typeface="Hiragino Kaku Gothic Pro W6" panose="020B0300000000000000" pitchFamily="34" charset="-128"/>
              </a:rPr>
              <a:t>液ー液相分離、生理作用、オートファジー分解」</a:t>
            </a:r>
            <a:endParaRPr lang="ja-JP" altLang="ja-JP" sz="1600" b="1" kern="100">
              <a:effectLst/>
              <a:latin typeface="Hiragino Kaku Gothic Pro W6" panose="020B0300000000000000" pitchFamily="34" charset="-128"/>
              <a:ea typeface="Hiragino Kaku Gothic Pro W6" panose="020B0300000000000000" pitchFamily="34"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619E9F32-9219-2002-4E17-8F66C1B08627}"/>
              </a:ext>
            </a:extLst>
          </p:cNvPr>
          <p:cNvSpPr txBox="1"/>
          <p:nvPr/>
        </p:nvSpPr>
        <p:spPr>
          <a:xfrm>
            <a:off x="179330" y="4285920"/>
            <a:ext cx="5821924" cy="1477328"/>
          </a:xfrm>
          <a:prstGeom prst="rect">
            <a:avLst/>
          </a:prstGeom>
          <a:noFill/>
        </p:spPr>
        <p:txBody>
          <a:bodyPr wrap="square" rtlCol="0">
            <a:spAutoFit/>
          </a:bodyPr>
          <a:lstStyle/>
          <a:p>
            <a:pPr lvl="0" algn="just">
              <a:lnSpc>
                <a:spcPts val="900"/>
              </a:lnSpc>
              <a:buSzPts val="1100"/>
            </a:pP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1. Komatsu M,...*Tanaka K. Loss of autophagy in the central nervous system causes neurodegeneration in mice. </a:t>
            </a:r>
            <a:r>
              <a:rPr lang="en-US" altLang="ja-JP" sz="800" b="1" i="1" kern="100" dirty="0">
                <a:solidFill>
                  <a:srgbClr val="000000"/>
                </a:solidFill>
                <a:effectLst/>
                <a:latin typeface="Helvetica" pitchFamily="2" charset="0"/>
                <a:ea typeface="游明朝" panose="02020400000000000000" pitchFamily="18" charset="-128"/>
                <a:cs typeface="Arial" panose="020B0604020202020204" pitchFamily="34" charset="0"/>
              </a:rPr>
              <a:t>Nature</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15;441(7095):880-4.</a:t>
            </a:r>
            <a:r>
              <a:rPr lang="en-US" altLang="ja-JP" sz="800" kern="100" dirty="0">
                <a:latin typeface="Helvetica" pitchFamily="2" charset="0"/>
                <a:ea typeface="游明朝" panose="02020400000000000000" pitchFamily="18" charset="-128"/>
                <a:cs typeface="Times New Roman" panose="02020603050405020304" pitchFamily="18" charset="0"/>
              </a:rPr>
              <a:t>;2.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Komatsu M,...*Tanaka K. Homeostatic levels of p62 control cytoplasmic inclusion body formation in autophagy-deficient mice. </a:t>
            </a:r>
            <a:r>
              <a:rPr lang="en-US" altLang="ja-JP" sz="800" b="1" i="1" kern="100" dirty="0">
                <a:solidFill>
                  <a:srgbClr val="000000"/>
                </a:solidFill>
                <a:effectLst/>
                <a:latin typeface="Helvetica" pitchFamily="2" charset="0"/>
                <a:ea typeface="游明朝" panose="02020400000000000000" pitchFamily="18" charset="-128"/>
                <a:cs typeface="Arial" panose="020B0604020202020204" pitchFamily="34" charset="0"/>
              </a:rPr>
              <a:t>Cell</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2007 Dec 14;131(6):1149-63.</a:t>
            </a:r>
            <a:r>
              <a:rPr lang="en-US" altLang="ja-JP" sz="800" kern="100" dirty="0">
                <a:latin typeface="Helvetica" pitchFamily="2" charset="0"/>
                <a:ea typeface="游明朝" panose="02020400000000000000" pitchFamily="18" charset="-128"/>
                <a:cs typeface="Times New Roman" panose="02020603050405020304" pitchFamily="18" charset="0"/>
              </a:rPr>
              <a:t>;3.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*Komatsu M,...*Yamamoto M. The selective autophagy substrate p62 activates the stress responsive transcription factor, Nrf2 through inactivation of Keap1. </a:t>
            </a:r>
            <a:r>
              <a:rPr lang="en-US" altLang="ja-JP" sz="800" b="1" i="1" kern="100" dirty="0">
                <a:solidFill>
                  <a:srgbClr val="000000"/>
                </a:solidFill>
                <a:effectLst/>
                <a:latin typeface="Helvetica" pitchFamily="2" charset="0"/>
                <a:ea typeface="游明朝" panose="02020400000000000000" pitchFamily="18" charset="-128"/>
                <a:cs typeface="Times New Roman" panose="02020603050405020304" pitchFamily="18" charset="0"/>
              </a:rPr>
              <a:t>Nat Cell Biol.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2010 Mar;12(3):213-23.</a:t>
            </a:r>
            <a:r>
              <a:rPr lang="en-US" altLang="ja-JP" sz="800" kern="100" dirty="0">
                <a:latin typeface="Helvetica" pitchFamily="2" charset="0"/>
                <a:ea typeface="游明朝" panose="02020400000000000000" pitchFamily="18" charset="-128"/>
                <a:cs typeface="Times New Roman" panose="02020603050405020304" pitchFamily="18" charset="0"/>
              </a:rPr>
              <a:t>; 4. </a:t>
            </a:r>
            <a:r>
              <a:rPr lang="es-ES" altLang="ja-JP" sz="800" kern="100" dirty="0" err="1">
                <a:solidFill>
                  <a:srgbClr val="000000"/>
                </a:solidFill>
                <a:effectLst/>
                <a:latin typeface="Helvetica" pitchFamily="2" charset="0"/>
                <a:ea typeface="游明朝" panose="02020400000000000000" pitchFamily="18" charset="-128"/>
                <a:cs typeface="Times New Roman" panose="02020603050405020304" pitchFamily="18" charset="0"/>
              </a:rPr>
              <a:t>Ichimura</a:t>
            </a:r>
            <a:r>
              <a:rPr lang="es-E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Y,...*Komatsu M.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Phosphorylation of p62 activates the Keap1-Nrf2 pathway during selective autophagy. </a:t>
            </a:r>
            <a:r>
              <a:rPr lang="en-US" altLang="ja-JP" sz="800" kern="100" dirty="0">
                <a:effectLst/>
                <a:latin typeface="Helvetica" pitchFamily="2" charset="0"/>
                <a:ea typeface="游明朝" panose="02020400000000000000" pitchFamily="18" charset="-128"/>
                <a:cs typeface="Arial" panose="020B0604020202020204" pitchFamily="34" charset="0"/>
              </a:rPr>
              <a:t>Mol </a:t>
            </a:r>
            <a:r>
              <a:rPr lang="en-US" altLang="ja-JP" sz="800" b="1" i="1" kern="100" dirty="0">
                <a:effectLst/>
                <a:latin typeface="Helvetica" pitchFamily="2" charset="0"/>
                <a:ea typeface="游明朝" panose="02020400000000000000" pitchFamily="18" charset="-128"/>
                <a:cs typeface="Arial" panose="020B0604020202020204" pitchFamily="34" charset="0"/>
              </a:rPr>
              <a:t>Cell</a:t>
            </a:r>
            <a:r>
              <a:rPr lang="en-US" altLang="ja-JP" sz="800" kern="100" dirty="0">
                <a:effectLst/>
                <a:latin typeface="Helvetica" pitchFamily="2" charset="0"/>
                <a:ea typeface="游明朝" panose="02020400000000000000" pitchFamily="18" charset="-128"/>
                <a:cs typeface="Times New Roman" panose="02020603050405020304" pitchFamily="18" charset="0"/>
              </a:rPr>
              <a:t>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2013 Sep 12;51(5):618-31.</a:t>
            </a:r>
            <a:r>
              <a:rPr lang="en-US" altLang="ja-JP" sz="800" kern="100" dirty="0">
                <a:solidFill>
                  <a:srgbClr val="000000"/>
                </a:solidFill>
                <a:latin typeface="Helvetica" pitchFamily="2" charset="0"/>
                <a:ea typeface="游明朝" panose="02020400000000000000" pitchFamily="18" charset="-128"/>
                <a:cs typeface="Times New Roman" panose="02020603050405020304" pitchFamily="18" charset="0"/>
              </a:rPr>
              <a:t>; 5. </a:t>
            </a:r>
            <a:r>
              <a:rPr lang="en-US" altLang="ja-JP" sz="800" kern="100" dirty="0">
                <a:effectLst/>
                <a:latin typeface="Helvetica" pitchFamily="2" charset="0"/>
                <a:ea typeface="游明朝" panose="02020400000000000000" pitchFamily="18" charset="-128"/>
                <a:cs typeface="Times New Roman" panose="02020603050405020304" pitchFamily="18" charset="0"/>
              </a:rPr>
              <a:t>Saito T,...*Komatsu M. p62/Sqstm1 promotes malignancy of HCV-positive hepatocellular carcinoma through Nrf2-dependent metabolic reprogramming. </a:t>
            </a:r>
            <a:r>
              <a:rPr lang="en-US" altLang="ja-JP" sz="800" b="1" i="1" kern="100" dirty="0">
                <a:effectLst/>
                <a:latin typeface="Helvetica" pitchFamily="2" charset="0"/>
                <a:ea typeface="游明朝" panose="02020400000000000000" pitchFamily="18" charset="-128"/>
                <a:cs typeface="Arial" panose="020B0604020202020204" pitchFamily="34" charset="0"/>
              </a:rPr>
              <a:t>Nat </a:t>
            </a:r>
            <a:r>
              <a:rPr lang="en-US" altLang="ja-JP" sz="800" b="1" i="1" kern="100" dirty="0" err="1">
                <a:effectLst/>
                <a:latin typeface="Helvetica" pitchFamily="2" charset="0"/>
                <a:ea typeface="游明朝" panose="02020400000000000000" pitchFamily="18" charset="-128"/>
                <a:cs typeface="Arial" panose="020B0604020202020204" pitchFamily="34" charset="0"/>
              </a:rPr>
              <a:t>Commun</a:t>
            </a:r>
            <a:r>
              <a:rPr lang="en-US" altLang="ja-JP" sz="800" kern="100" dirty="0">
                <a:effectLst/>
                <a:latin typeface="Helvetica" pitchFamily="2" charset="0"/>
                <a:ea typeface="游明朝" panose="02020400000000000000" pitchFamily="18" charset="-128"/>
                <a:cs typeface="Arial" panose="020B0604020202020204" pitchFamily="34" charset="0"/>
              </a:rPr>
              <a:t>.</a:t>
            </a:r>
            <a:r>
              <a:rPr lang="en-US" altLang="ja-JP" sz="800" kern="100" dirty="0">
                <a:effectLst/>
                <a:latin typeface="Helvetica" pitchFamily="2" charset="0"/>
                <a:ea typeface="游明朝" panose="02020400000000000000" pitchFamily="18" charset="-128"/>
                <a:cs typeface="Times New Roman" panose="02020603050405020304" pitchFamily="18" charset="0"/>
              </a:rPr>
              <a:t> 2016 Jun 27;7:12030.</a:t>
            </a:r>
            <a:r>
              <a:rPr lang="en-US" altLang="ja-JP" sz="800" kern="100" dirty="0">
                <a:latin typeface="Helvetica" pitchFamily="2" charset="0"/>
                <a:ea typeface="游明朝" panose="02020400000000000000" pitchFamily="18" charset="-128"/>
                <a:cs typeface="Times New Roman" panose="02020603050405020304" pitchFamily="18" charset="0"/>
              </a:rPr>
              <a:t>; 6. </a:t>
            </a:r>
            <a:r>
              <a:rPr lang="en-US" altLang="ja-JP" sz="800" kern="100" dirty="0" err="1">
                <a:effectLst/>
                <a:latin typeface="Helvetica" pitchFamily="2" charset="0"/>
                <a:ea typeface="游明朝" panose="02020400000000000000" pitchFamily="18" charset="-128"/>
                <a:cs typeface="Times New Roman" panose="02020603050405020304" pitchFamily="18" charset="0"/>
              </a:rPr>
              <a:t>Kageyama</a:t>
            </a:r>
            <a:r>
              <a:rPr lang="en-US" altLang="ja-JP" sz="800" kern="100" dirty="0">
                <a:effectLst/>
                <a:latin typeface="Helvetica" pitchFamily="2" charset="0"/>
                <a:ea typeface="游明朝" panose="02020400000000000000" pitchFamily="18" charset="-128"/>
                <a:cs typeface="Times New Roman" panose="02020603050405020304" pitchFamily="18" charset="0"/>
              </a:rPr>
              <a:t> S,...*Komatsu M. p62/SQSTM1-droplet serves as a platform for autophagosome formation and anti-oxidative stress response. </a:t>
            </a:r>
            <a:r>
              <a:rPr lang="en-US" altLang="ja-JP" sz="800" b="1" i="1" kern="100" dirty="0">
                <a:effectLst/>
                <a:latin typeface="Helvetica" pitchFamily="2" charset="0"/>
                <a:ea typeface="游明朝" panose="02020400000000000000" pitchFamily="18" charset="-128"/>
                <a:cs typeface="Arial" panose="020B0604020202020204" pitchFamily="34" charset="0"/>
              </a:rPr>
              <a:t>Nat </a:t>
            </a:r>
            <a:r>
              <a:rPr lang="en-US" altLang="ja-JP" sz="800" b="1" i="1" kern="100" dirty="0" err="1">
                <a:effectLst/>
                <a:latin typeface="Helvetica" pitchFamily="2" charset="0"/>
                <a:ea typeface="游明朝" panose="02020400000000000000" pitchFamily="18" charset="-128"/>
                <a:cs typeface="Arial" panose="020B0604020202020204" pitchFamily="34" charset="0"/>
              </a:rPr>
              <a:t>Commun</a:t>
            </a:r>
            <a:r>
              <a:rPr lang="en-US" altLang="ja-JP" sz="800" kern="100" dirty="0">
                <a:effectLst/>
                <a:latin typeface="Helvetica" pitchFamily="2" charset="0"/>
                <a:ea typeface="游明朝" panose="02020400000000000000" pitchFamily="18" charset="-128"/>
                <a:cs typeface="Arial" panose="020B0604020202020204" pitchFamily="34" charset="0"/>
              </a:rPr>
              <a:t>.</a:t>
            </a:r>
            <a:r>
              <a:rPr lang="en-US" altLang="ja-JP" sz="800" kern="100" dirty="0">
                <a:effectLst/>
                <a:latin typeface="Helvetica" pitchFamily="2" charset="0"/>
                <a:ea typeface="游明朝" panose="02020400000000000000" pitchFamily="18" charset="-128"/>
                <a:cs typeface="Times New Roman" panose="02020603050405020304" pitchFamily="18" charset="0"/>
              </a:rPr>
              <a:t> 2021 Jan 4;12(1):16.</a:t>
            </a:r>
            <a:r>
              <a:rPr lang="en-US" altLang="ja-JP" sz="800" kern="100" dirty="0">
                <a:latin typeface="Helvetica" pitchFamily="2" charset="0"/>
                <a:ea typeface="游明朝" panose="02020400000000000000" pitchFamily="18" charset="-128"/>
                <a:cs typeface="Times New Roman" panose="02020603050405020304" pitchFamily="18" charset="0"/>
              </a:rPr>
              <a:t>; 7.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Kurusu R</a:t>
            </a:r>
            <a:r>
              <a:rPr lang="en-US" altLang="ja-JP" sz="800" kern="100" baseline="30000" dirty="0">
                <a:solidFill>
                  <a:srgbClr val="000000"/>
                </a:solidFill>
                <a:effectLst/>
                <a:latin typeface="Helvetica" pitchFamily="2" charset="0"/>
                <a:ea typeface="游明朝" panose="02020400000000000000" pitchFamily="18" charset="-128"/>
                <a:cs typeface="Times New Roman" panose="02020603050405020304" pitchFamily="18" charset="0"/>
              </a:rPr>
              <a:t>$</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Fujimoto Y</a:t>
            </a:r>
            <a:r>
              <a:rPr lang="en-US" altLang="ja-JP" sz="800" kern="100" baseline="30000" dirty="0">
                <a:solidFill>
                  <a:srgbClr val="000000"/>
                </a:solidFill>
                <a:effectLst/>
                <a:latin typeface="Helvetica" pitchFamily="2" charset="0"/>
                <a:ea typeface="游明朝" panose="02020400000000000000" pitchFamily="18" charset="-128"/>
                <a:cs typeface="Times New Roman" panose="02020603050405020304" pitchFamily="18" charset="0"/>
              </a:rPr>
              <a:t>$</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a:t>
            </a:r>
            <a:r>
              <a:rPr lang="en-US" altLang="ja-JP" sz="800" kern="100" dirty="0" err="1">
                <a:solidFill>
                  <a:srgbClr val="000000"/>
                </a:solidFill>
                <a:effectLst/>
                <a:latin typeface="Helvetica" pitchFamily="2" charset="0"/>
                <a:ea typeface="游明朝" panose="02020400000000000000" pitchFamily="18" charset="-128"/>
                <a:cs typeface="Times New Roman" panose="02020603050405020304" pitchFamily="18" charset="0"/>
              </a:rPr>
              <a:t>Morishita</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H</a:t>
            </a:r>
            <a:r>
              <a:rPr lang="en-US" altLang="ja-JP" sz="800" kern="100" baseline="30000" dirty="0">
                <a:solidFill>
                  <a:srgbClr val="000000"/>
                </a:solidFill>
                <a:effectLst/>
                <a:latin typeface="Helvetica" pitchFamily="2" charset="0"/>
                <a:ea typeface="游明朝" panose="02020400000000000000" pitchFamily="18" charset="-128"/>
                <a:cs typeface="Times New Roman" panose="02020603050405020304" pitchFamily="18" charset="0"/>
              </a:rPr>
              <a:t>$</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a:t>
            </a:r>
            <a:r>
              <a:rPr lang="ja-JP" altLang="ja-JP" sz="800" kern="100">
                <a:solidFill>
                  <a:srgbClr val="000000"/>
                </a:solidFill>
                <a:effectLst/>
                <a:latin typeface="Helvetica" pitchFamily="2" charset="0"/>
                <a:ea typeface="ヒラギノ角ゴ Pro W3" panose="020B0300000000000000" pitchFamily="34" charset="-128"/>
                <a:cs typeface="Times New Roman" panose="02020603050405020304" pitchFamily="18" charset="0"/>
              </a:rPr>
              <a:t>…</a:t>
            </a:r>
            <a:r>
              <a:rPr lang="en-US" altLang="ja-JP" sz="800" kern="100" dirty="0">
                <a:solidFill>
                  <a:srgbClr val="000000"/>
                </a:solidFill>
                <a:effectLst/>
                <a:latin typeface="Helvetica" pitchFamily="2" charset="0"/>
                <a:ea typeface="ヒラギノ角ゴ Pro W3" panose="020B0300000000000000" pitchFamily="34" charset="-128"/>
                <a:cs typeface="Times New Roman" panose="02020603050405020304" pitchFamily="18" charset="0"/>
              </a:rPr>
              <a:t>Komatsu M*. Integrated proteomics identifies p62-dependent selective autophagy of the supramolecular vault complex. </a:t>
            </a:r>
            <a:r>
              <a:rPr lang="en-US" altLang="ja-JP" sz="800" b="1" i="1" kern="100" dirty="0">
                <a:solidFill>
                  <a:srgbClr val="000000"/>
                </a:solidFill>
                <a:effectLst/>
                <a:latin typeface="Helvetica" pitchFamily="2" charset="0"/>
                <a:ea typeface="游明朝" panose="02020400000000000000" pitchFamily="18" charset="-128"/>
                <a:cs typeface="Arial" panose="020B0604020202020204" pitchFamily="34" charset="0"/>
              </a:rPr>
              <a:t>Dev Cell</a:t>
            </a:r>
            <a:r>
              <a:rPr lang="en-US" altLang="ja-JP" sz="800" kern="100" dirty="0">
                <a:solidFill>
                  <a:srgbClr val="000000"/>
                </a:solidFill>
                <a:effectLst/>
                <a:latin typeface="Helvetica" pitchFamily="2" charset="0"/>
                <a:ea typeface="游明朝" panose="02020400000000000000" pitchFamily="18" charset="-128"/>
                <a:cs typeface="Arial" panose="020B0604020202020204" pitchFamily="34" charset="0"/>
              </a:rPr>
              <a:t>.</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58(13):1189-1205 (2023).</a:t>
            </a:r>
            <a:r>
              <a:rPr lang="en-US" altLang="ja-JP" sz="800" kern="100" dirty="0">
                <a:latin typeface="Helvetica" pitchFamily="2" charset="0"/>
                <a:ea typeface="游明朝" panose="02020400000000000000" pitchFamily="18" charset="-128"/>
                <a:cs typeface="Times New Roman" panose="02020603050405020304" pitchFamily="18" charset="0"/>
              </a:rPr>
              <a:t>; 8. </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Ikeda R,</a:t>
            </a:r>
            <a:r>
              <a:rPr lang="ja-JP" altLang="ja-JP" sz="800" kern="100">
                <a:solidFill>
                  <a:srgbClr val="000000"/>
                </a:solidFill>
                <a:effectLst/>
                <a:latin typeface="Helvetica" pitchFamily="2" charset="0"/>
                <a:ea typeface="ヒラギノ角ゴ Pro W3" panose="020B0300000000000000" pitchFamily="34" charset="-128"/>
                <a:cs typeface="Times New Roman" panose="02020603050405020304" pitchFamily="18" charset="0"/>
              </a:rPr>
              <a:t>…</a:t>
            </a:r>
            <a:r>
              <a:rPr lang="en-US" altLang="ja-JP" sz="800" kern="100" dirty="0">
                <a:solidFill>
                  <a:srgbClr val="000000"/>
                </a:solidFill>
                <a:effectLst/>
                <a:latin typeface="Helvetica" pitchFamily="2" charset="0"/>
                <a:ea typeface="ヒラギノ角ゴ Pro W3" panose="020B0300000000000000" pitchFamily="34" charset="-128"/>
                <a:cs typeface="Times New Roman" panose="02020603050405020304" pitchFamily="18" charset="0"/>
              </a:rPr>
              <a:t> </a:t>
            </a:r>
            <a:r>
              <a:rPr lang="en-US" altLang="ja-JP" sz="800" kern="100" dirty="0" err="1">
                <a:solidFill>
                  <a:srgbClr val="000000"/>
                </a:solidFill>
                <a:effectLst/>
                <a:latin typeface="Helvetica" pitchFamily="2" charset="0"/>
                <a:ea typeface="ヒラギノ角ゴ Pro W3" panose="020B0300000000000000" pitchFamily="34" charset="-128"/>
                <a:cs typeface="Times New Roman" panose="02020603050405020304" pitchFamily="18" charset="0"/>
              </a:rPr>
              <a:t>Ichimura</a:t>
            </a:r>
            <a:r>
              <a:rPr lang="en-US" altLang="ja-JP" sz="800" kern="100" dirty="0">
                <a:solidFill>
                  <a:srgbClr val="000000"/>
                </a:solidFill>
                <a:effectLst/>
                <a:latin typeface="Helvetica" pitchFamily="2" charset="0"/>
                <a:ea typeface="ヒラギノ角ゴ Pro W3" panose="020B0300000000000000" pitchFamily="34" charset="-128"/>
                <a:cs typeface="Times New Roman" panose="02020603050405020304" pitchFamily="18" charset="0"/>
              </a:rPr>
              <a:t> Y*, Noda NN*, Komatsu M*. Phosphorylation of phase-separated p62 bodies by ULK1 activates a redox-independent stress response. </a:t>
            </a:r>
            <a:r>
              <a:rPr lang="en-US" altLang="ja-JP" sz="800" b="1" i="1" kern="100" dirty="0">
                <a:solidFill>
                  <a:srgbClr val="000000"/>
                </a:solidFill>
                <a:effectLst/>
                <a:latin typeface="Helvetica" pitchFamily="2" charset="0"/>
                <a:ea typeface="游明朝" panose="02020400000000000000" pitchFamily="18" charset="-128"/>
                <a:cs typeface="Arial" panose="020B0604020202020204" pitchFamily="34" charset="0"/>
              </a:rPr>
              <a:t>EMBO J.</a:t>
            </a:r>
            <a:r>
              <a:rPr lang="en-US" altLang="ja-JP" sz="800" kern="100" dirty="0">
                <a:solidFill>
                  <a:srgbClr val="000000"/>
                </a:solidFill>
                <a:effectLst/>
                <a:latin typeface="Helvetica" pitchFamily="2" charset="0"/>
                <a:ea typeface="游明朝" panose="02020400000000000000" pitchFamily="18" charset="-128"/>
                <a:cs typeface="Times New Roman" panose="02020603050405020304" pitchFamily="18" charset="0"/>
              </a:rPr>
              <a:t> 42: e113349 (2023).</a:t>
            </a:r>
            <a:endParaRPr lang="ja-JP" altLang="ja-JP" sz="800" kern="100">
              <a:effectLst/>
              <a:latin typeface="Helvetica" pitchFamily="2" charset="0"/>
              <a:ea typeface="游明朝" panose="02020400000000000000" pitchFamily="18" charset="-128"/>
              <a:cs typeface="Times New Roman" panose="02020603050405020304" pitchFamily="18" charset="0"/>
            </a:endParaRPr>
          </a:p>
        </p:txBody>
      </p:sp>
      <p:sp>
        <p:nvSpPr>
          <p:cNvPr id="28" name="テキスト ボックス 27">
            <a:extLst>
              <a:ext uri="{FF2B5EF4-FFF2-40B4-BE49-F238E27FC236}">
                <a16:creationId xmlns:a16="http://schemas.microsoft.com/office/drawing/2014/main" id="{E1A364A1-93C5-BBB8-7FFF-D6393654FC7A}"/>
              </a:ext>
            </a:extLst>
          </p:cNvPr>
          <p:cNvSpPr txBox="1"/>
          <p:nvPr/>
        </p:nvSpPr>
        <p:spPr>
          <a:xfrm>
            <a:off x="6258559" y="2234363"/>
            <a:ext cx="5754109" cy="1277273"/>
          </a:xfrm>
          <a:prstGeom prst="rect">
            <a:avLst/>
          </a:prstGeom>
          <a:noFill/>
        </p:spPr>
        <p:txBody>
          <a:bodyPr wrap="square" rtlCol="0">
            <a:spAutoFit/>
          </a:bodyPr>
          <a:lstStyle/>
          <a:p>
            <a:pPr algn="just"/>
            <a:r>
              <a:rPr lang="ja-JP" altLang="ja-JP" sz="1100" kern="100">
                <a:effectLst/>
                <a:latin typeface="Helvetica" pitchFamily="2" charset="0"/>
                <a:ea typeface="ヒラギノ角ゴ Pro W3" panose="020B0300000000000000" pitchFamily="34" charset="-128"/>
                <a:cs typeface="Times New Roman" panose="02020603050405020304" pitchFamily="18" charset="0"/>
              </a:rPr>
              <a:t>オートファジーにおける中心的イベントは二重膜オルガネラであるオートファゴソームの新生過程であり、それは約２０種類ある</a:t>
            </a:r>
            <a:r>
              <a:rPr lang="en-US" altLang="ja-JP" sz="1100" kern="100" dirty="0" err="1">
                <a:effectLst/>
                <a:latin typeface="Helvetica" pitchFamily="2" charset="0"/>
                <a:ea typeface="ヒラギノ角ゴ Pro W3" panose="020B0300000000000000" pitchFamily="34" charset="-128"/>
                <a:cs typeface="Times New Roman" panose="02020603050405020304" pitchFamily="18" charset="0"/>
              </a:rPr>
              <a:t>Atg</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タンパク質が担っている。我々はオートファゴソーム新生機構の解明のため、これら</a:t>
            </a:r>
            <a:r>
              <a:rPr lang="en-US" altLang="ja-JP" sz="1100" kern="100" dirty="0" err="1">
                <a:effectLst/>
                <a:latin typeface="Helvetica" pitchFamily="2" charset="0"/>
                <a:ea typeface="ヒラギノ角ゴ Pro W3" panose="020B0300000000000000" pitchFamily="34" charset="-128"/>
                <a:cs typeface="Times New Roman" panose="02020603050405020304" pitchFamily="18" charset="0"/>
              </a:rPr>
              <a:t>Atg</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因子の分子機能を構造生物学および</a:t>
            </a:r>
            <a:r>
              <a:rPr lang="en-US" altLang="ja-JP" sz="1100" kern="100" dirty="0">
                <a:effectLst/>
                <a:latin typeface="Helvetica" pitchFamily="2" charset="0"/>
                <a:ea typeface="ヒラギノ角ゴ Pro W3" panose="020B0300000000000000" pitchFamily="34" charset="-128"/>
                <a:cs typeface="Times New Roman" panose="02020603050405020304" pitchFamily="18" charset="0"/>
              </a:rPr>
              <a:t>in vitro</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再構成の手法を用いて解析してきた。本発表では、①相分離によるオートファジーの始動機構</a:t>
            </a:r>
            <a:r>
              <a:rPr lang="en-US" altLang="ja-JP" sz="1100" kern="100" baseline="30000" dirty="0">
                <a:effectLst/>
                <a:latin typeface="Helvetica" pitchFamily="2" charset="0"/>
                <a:ea typeface="ヒラギノ角ゴ Pro W3" panose="020B0300000000000000" pitchFamily="34" charset="-128"/>
                <a:cs typeface="Times New Roman" panose="02020603050405020304" pitchFamily="18" charset="0"/>
              </a:rPr>
              <a:t>1)</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、②初期隔離膜の新生機構、③隔離膜の伸展機構</a:t>
            </a:r>
            <a:r>
              <a:rPr lang="en-US" altLang="ja-JP" sz="1100" kern="100" baseline="30000" dirty="0">
                <a:effectLst/>
                <a:latin typeface="Helvetica" pitchFamily="2" charset="0"/>
                <a:ea typeface="ヒラギノ角ゴ Pro W3" panose="020B0300000000000000" pitchFamily="34" charset="-128"/>
                <a:cs typeface="Times New Roman" panose="02020603050405020304" pitchFamily="18" charset="0"/>
              </a:rPr>
              <a:t>2),3)</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、④隔離膜の成型機構</a:t>
            </a:r>
            <a:r>
              <a:rPr lang="en-US" altLang="ja-JP" sz="1100" kern="100" baseline="30000" dirty="0">
                <a:effectLst/>
                <a:latin typeface="Helvetica" pitchFamily="2" charset="0"/>
                <a:ea typeface="ヒラギノ角ゴ Pro W3" panose="020B0300000000000000" pitchFamily="34" charset="-128"/>
                <a:cs typeface="Times New Roman" panose="02020603050405020304" pitchFamily="18" charset="0"/>
              </a:rPr>
              <a:t>4)</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について、最新の知見を交えて紹介する。またミトコンドリア選択的オートファジーにおいて働く新規ミトコンドリア分裂因子についても紹介したい</a:t>
            </a:r>
            <a:r>
              <a:rPr lang="en-US" altLang="ja-JP" sz="1100" kern="100" baseline="30000" dirty="0">
                <a:effectLst/>
                <a:latin typeface="Helvetica" pitchFamily="2" charset="0"/>
                <a:ea typeface="ヒラギノ角ゴ Pro W3" panose="020B0300000000000000" pitchFamily="34" charset="-128"/>
                <a:cs typeface="Times New Roman" panose="02020603050405020304" pitchFamily="18" charset="0"/>
              </a:rPr>
              <a:t>5)</a:t>
            </a:r>
            <a:r>
              <a:rPr lang="ja-JP" altLang="ja-JP" sz="1100" kern="100">
                <a:effectLst/>
                <a:latin typeface="Helvetica" pitchFamily="2" charset="0"/>
                <a:ea typeface="ヒラギノ角ゴ Pro W3" panose="020B0300000000000000" pitchFamily="34" charset="-128"/>
                <a:cs typeface="Times New Roman" panose="02020603050405020304" pitchFamily="18" charset="0"/>
              </a:rPr>
              <a:t>。</a:t>
            </a:r>
            <a:endParaRPr lang="ja-JP" altLang="ja-JP" sz="1100" kern="100">
              <a:effectLst/>
              <a:latin typeface="Helvetica" pitchFamily="2" charset="0"/>
              <a:ea typeface="游明朝" panose="02020400000000000000" pitchFamily="18" charset="-128"/>
              <a:cs typeface="Times New Roman" panose="02020603050405020304" pitchFamily="18" charset="0"/>
            </a:endParaRPr>
          </a:p>
        </p:txBody>
      </p:sp>
      <p:sp>
        <p:nvSpPr>
          <p:cNvPr id="30" name="テキスト ボックス 29">
            <a:extLst>
              <a:ext uri="{FF2B5EF4-FFF2-40B4-BE49-F238E27FC236}">
                <a16:creationId xmlns:a16="http://schemas.microsoft.com/office/drawing/2014/main" id="{63CD438A-8B22-CB86-4DF7-43799BF0D356}"/>
              </a:ext>
            </a:extLst>
          </p:cNvPr>
          <p:cNvSpPr txBox="1"/>
          <p:nvPr/>
        </p:nvSpPr>
        <p:spPr>
          <a:xfrm>
            <a:off x="6190747" y="737560"/>
            <a:ext cx="4116468" cy="907941"/>
          </a:xfrm>
          <a:prstGeom prst="rect">
            <a:avLst/>
          </a:prstGeom>
          <a:noFill/>
        </p:spPr>
        <p:txBody>
          <a:bodyPr wrap="square">
            <a:spAutoFit/>
          </a:bodyPr>
          <a:lstStyle/>
          <a:p>
            <a:pPr algn="l">
              <a:spcAft>
                <a:spcPts val="600"/>
              </a:spcAft>
            </a:pPr>
            <a:r>
              <a:rPr lang="ja-JP" altLang="en-US" sz="1600" b="1" kern="1100">
                <a:solidFill>
                  <a:srgbClr val="000000"/>
                </a:solidFill>
                <a:effectLst/>
                <a:latin typeface="Hiragino Kaku Gothic Pro W6" panose="020B0300000000000000" pitchFamily="34" charset="-128"/>
                <a:ea typeface="Hiragino Kaku Gothic Pro W6" panose="020B0300000000000000" pitchFamily="34" charset="-128"/>
                <a:cs typeface="Times New Roman" panose="02020603050405020304" pitchFamily="18" charset="0"/>
              </a:rPr>
              <a:t>講師：</a:t>
            </a:r>
            <a:r>
              <a:rPr lang="ja-JP" altLang="ja-JP" sz="1600" b="1">
                <a:solidFill>
                  <a:srgbClr val="000000"/>
                </a:solidFill>
                <a:effectLst/>
                <a:latin typeface="Hiragino Kaku Gothic Pro W6" panose="020B0300000000000000" pitchFamily="34" charset="-128"/>
                <a:ea typeface="Hiragino Kaku Gothic Pro W6" panose="020B0300000000000000" pitchFamily="34" charset="-128"/>
                <a:cs typeface="Times New Roman" panose="02020603050405020304" pitchFamily="18" charset="0"/>
              </a:rPr>
              <a:t>北海道大学遺伝子病制御研究所 野田展生</a:t>
            </a:r>
            <a:r>
              <a:rPr lang="ja-JP" altLang="ja-JP" sz="1600" b="1" kern="0">
                <a:solidFill>
                  <a:srgbClr val="000000"/>
                </a:solidFill>
                <a:effectLst/>
                <a:latin typeface="Hiragino Kaku Gothic Pro W6" panose="020B0300000000000000" pitchFamily="34" charset="-128"/>
                <a:ea typeface="Hiragino Kaku Gothic Pro W6" panose="020B0300000000000000" pitchFamily="34" charset="-128"/>
                <a:cs typeface="ＭＳ Ｐゴシック" panose="020B0600070205080204" pitchFamily="34" charset="-128"/>
              </a:rPr>
              <a:t>先生</a:t>
            </a:r>
            <a:r>
              <a:rPr lang="ja-JP" altLang="ja-JP" sz="1600" b="1">
                <a:effectLst/>
                <a:latin typeface="Hiragino Kaku Gothic Pro W6" panose="020B0300000000000000" pitchFamily="34" charset="-128"/>
                <a:ea typeface="Hiragino Kaku Gothic Pro W6" panose="020B0300000000000000" pitchFamily="34" charset="-128"/>
              </a:rPr>
              <a:t> </a:t>
            </a:r>
            <a:endParaRPr lang="ja-JP" altLang="ja-JP" sz="1600" b="1" kern="100">
              <a:effectLst/>
              <a:latin typeface="Hiragino Kaku Gothic Pro W6" panose="020B0300000000000000" pitchFamily="34" charset="-128"/>
              <a:ea typeface="Hiragino Kaku Gothic Pro W6" panose="020B0300000000000000" pitchFamily="34" charset="-128"/>
              <a:cs typeface="Times New Roman" panose="02020603050405020304" pitchFamily="18" charset="0"/>
            </a:endParaRPr>
          </a:p>
          <a:p>
            <a:pPr algn="l"/>
            <a:r>
              <a:rPr lang="ja-JP" altLang="en-US" sz="1600" b="1" kern="0">
                <a:solidFill>
                  <a:srgbClr val="000000"/>
                </a:solidFill>
                <a:latin typeface="Hiragino Kaku Gothic Pro W6" panose="020B0300000000000000" pitchFamily="34" charset="-128"/>
                <a:ea typeface="Hiragino Kaku Gothic Pro W6" panose="020B0300000000000000" pitchFamily="34" charset="-128"/>
                <a:cs typeface="ＭＳ Ｐゴシック" panose="020B0600070205080204" pitchFamily="34" charset="-128"/>
              </a:rPr>
              <a:t>タイトル</a:t>
            </a:r>
            <a:r>
              <a:rPr lang="en-US" altLang="ja-JP" sz="1600" b="1" kern="0" dirty="0">
                <a:solidFill>
                  <a:srgbClr val="000000"/>
                </a:solidFill>
                <a:latin typeface="Hiragino Kaku Gothic Pro W6" panose="020B0300000000000000" pitchFamily="34" charset="-128"/>
                <a:ea typeface="Hiragino Kaku Gothic Pro W6" panose="020B0300000000000000" pitchFamily="34" charset="-128"/>
                <a:cs typeface="ＭＳ Ｐゴシック" panose="020B0600070205080204" pitchFamily="34" charset="-128"/>
              </a:rPr>
              <a:t> :</a:t>
            </a:r>
            <a:r>
              <a:rPr lang="ja-JP" altLang="en-US" sz="1600" b="1" u="none" strike="noStrike">
                <a:solidFill>
                  <a:srgbClr val="000000"/>
                </a:solidFill>
                <a:effectLst/>
                <a:latin typeface="Hiragino Kaku Gothic Pro W6" panose="020B0300000000000000" pitchFamily="34" charset="-128"/>
                <a:ea typeface="Hiragino Kaku Gothic Pro W6" panose="020B0300000000000000" pitchFamily="34" charset="-128"/>
              </a:rPr>
              <a:t>「オートファジーの作動原理」</a:t>
            </a:r>
            <a:endParaRPr lang="ja-JP" altLang="ja-JP" sz="1600" b="1" kern="100">
              <a:effectLst/>
              <a:latin typeface="Hiragino Kaku Gothic Pro W6" panose="020B0300000000000000" pitchFamily="34" charset="-128"/>
              <a:ea typeface="Hiragino Kaku Gothic Pro W6" panose="020B0300000000000000" pitchFamily="34" charset="-128"/>
              <a:cs typeface="Times New Roman" panose="02020603050405020304" pitchFamily="18" charset="0"/>
            </a:endParaRPr>
          </a:p>
        </p:txBody>
      </p:sp>
      <p:sp>
        <p:nvSpPr>
          <p:cNvPr id="31" name="テキスト ボックス 30">
            <a:extLst>
              <a:ext uri="{FF2B5EF4-FFF2-40B4-BE49-F238E27FC236}">
                <a16:creationId xmlns:a16="http://schemas.microsoft.com/office/drawing/2014/main" id="{6D248862-EFB1-8525-4DC4-FA3A0A7C6BB7}"/>
              </a:ext>
            </a:extLst>
          </p:cNvPr>
          <p:cNvSpPr txBox="1"/>
          <p:nvPr/>
        </p:nvSpPr>
        <p:spPr>
          <a:xfrm>
            <a:off x="6275331" y="3566395"/>
            <a:ext cx="3807388" cy="1015663"/>
          </a:xfrm>
          <a:prstGeom prst="rect">
            <a:avLst/>
          </a:prstGeom>
          <a:noFill/>
        </p:spPr>
        <p:txBody>
          <a:bodyPr wrap="square" rtlCol="0">
            <a:spAutoFit/>
          </a:bodyPr>
          <a:lstStyle/>
          <a:p>
            <a:pPr marL="342900" lvl="0" indent="-342900" algn="just">
              <a:buFont typeface="+mj-lt"/>
              <a:buAutoNum type="arabicParenR"/>
            </a:pPr>
            <a:r>
              <a:rPr lang="en-US" altLang="ja-JP" sz="1200" kern="100" dirty="0">
                <a:effectLst/>
                <a:latin typeface="Helvetica" pitchFamily="2" charset="0"/>
                <a:ea typeface="游明朝" panose="02020400000000000000" pitchFamily="18" charset="-128"/>
                <a:cs typeface="Times New Roman" panose="02020603050405020304" pitchFamily="18" charset="0"/>
              </a:rPr>
              <a:t>Fujioka et al., </a:t>
            </a:r>
            <a:r>
              <a:rPr lang="en-US" altLang="ja-JP" sz="1200" i="1" kern="100" dirty="0">
                <a:effectLst/>
                <a:latin typeface="Helvetica" pitchFamily="2" charset="0"/>
                <a:ea typeface="游明朝" panose="02020400000000000000" pitchFamily="18" charset="-128"/>
                <a:cs typeface="Times New Roman" panose="02020603050405020304" pitchFamily="18" charset="0"/>
              </a:rPr>
              <a:t>Nature</a:t>
            </a:r>
            <a:r>
              <a:rPr lang="en-US" altLang="ja-JP" sz="1200" kern="100" dirty="0">
                <a:effectLst/>
                <a:latin typeface="Helvetica" pitchFamily="2" charset="0"/>
                <a:ea typeface="游明朝" panose="02020400000000000000" pitchFamily="18" charset="-128"/>
                <a:cs typeface="Times New Roman" panose="02020603050405020304" pitchFamily="18" charset="0"/>
              </a:rPr>
              <a:t> 2020.</a:t>
            </a:r>
            <a:endParaRPr lang="ja-JP" altLang="ja-JP" sz="1200" kern="100">
              <a:effectLst/>
              <a:latin typeface="Helvetica" pitchFamily="2" charset="0"/>
              <a:ea typeface="游明朝" panose="02020400000000000000" pitchFamily="18" charset="-128"/>
              <a:cs typeface="Times New Roman" panose="02020603050405020304" pitchFamily="18" charset="0"/>
            </a:endParaRPr>
          </a:p>
          <a:p>
            <a:pPr marL="342900" lvl="0" indent="-342900" algn="just">
              <a:buFont typeface="+mj-lt"/>
              <a:buAutoNum type="arabicParenR"/>
            </a:pPr>
            <a:r>
              <a:rPr lang="en-US" altLang="ja-JP" sz="1200" kern="100" dirty="0" err="1">
                <a:effectLst/>
                <a:latin typeface="Helvetica" pitchFamily="2" charset="0"/>
                <a:ea typeface="游明朝" panose="02020400000000000000" pitchFamily="18" charset="-128"/>
                <a:cs typeface="Times New Roman" panose="02020603050405020304" pitchFamily="18" charset="0"/>
              </a:rPr>
              <a:t>Osawa</a:t>
            </a:r>
            <a:r>
              <a:rPr lang="en-US" altLang="ja-JP" sz="1200" kern="100" dirty="0">
                <a:effectLst/>
                <a:latin typeface="Helvetica" pitchFamily="2" charset="0"/>
                <a:ea typeface="游明朝" panose="02020400000000000000" pitchFamily="18" charset="-128"/>
                <a:cs typeface="Times New Roman" panose="02020603050405020304" pitchFamily="18" charset="0"/>
              </a:rPr>
              <a:t> et al., </a:t>
            </a:r>
            <a:r>
              <a:rPr lang="en-US" altLang="ja-JP" sz="1200" i="1" kern="100" dirty="0">
                <a:effectLst/>
                <a:latin typeface="Helvetica" pitchFamily="2" charset="0"/>
                <a:ea typeface="游明朝" panose="02020400000000000000" pitchFamily="18" charset="-128"/>
                <a:cs typeface="Times New Roman" panose="02020603050405020304" pitchFamily="18" charset="0"/>
              </a:rPr>
              <a:t>Nat Struct Mol Biol </a:t>
            </a:r>
            <a:r>
              <a:rPr lang="en-US" altLang="ja-JP" sz="1200" kern="100" dirty="0">
                <a:effectLst/>
                <a:latin typeface="Helvetica" pitchFamily="2" charset="0"/>
                <a:ea typeface="游明朝" panose="02020400000000000000" pitchFamily="18" charset="-128"/>
                <a:cs typeface="Times New Roman" panose="02020603050405020304" pitchFamily="18" charset="0"/>
              </a:rPr>
              <a:t>2019.</a:t>
            </a:r>
            <a:endParaRPr lang="ja-JP" altLang="ja-JP" sz="1200" kern="100">
              <a:effectLst/>
              <a:latin typeface="Helvetica" pitchFamily="2" charset="0"/>
              <a:ea typeface="游明朝" panose="02020400000000000000" pitchFamily="18" charset="-128"/>
              <a:cs typeface="Times New Roman" panose="02020603050405020304" pitchFamily="18" charset="0"/>
            </a:endParaRPr>
          </a:p>
          <a:p>
            <a:pPr marL="342900" lvl="0" indent="-342900" algn="just">
              <a:buFont typeface="+mj-lt"/>
              <a:buAutoNum type="arabicParenR"/>
            </a:pPr>
            <a:r>
              <a:rPr lang="en-US" altLang="ja-JP" sz="1200" kern="100" dirty="0" err="1">
                <a:effectLst/>
                <a:latin typeface="Helvetica" pitchFamily="2" charset="0"/>
                <a:ea typeface="游明朝" panose="02020400000000000000" pitchFamily="18" charset="-128"/>
                <a:cs typeface="Times New Roman" panose="02020603050405020304" pitchFamily="18" charset="0"/>
              </a:rPr>
              <a:t>Matoba</a:t>
            </a:r>
            <a:r>
              <a:rPr lang="en-US" altLang="ja-JP" sz="1200" kern="100" dirty="0">
                <a:effectLst/>
                <a:latin typeface="Helvetica" pitchFamily="2" charset="0"/>
                <a:ea typeface="游明朝" panose="02020400000000000000" pitchFamily="18" charset="-128"/>
                <a:cs typeface="Times New Roman" panose="02020603050405020304" pitchFamily="18" charset="0"/>
              </a:rPr>
              <a:t> et al., </a:t>
            </a:r>
            <a:r>
              <a:rPr lang="en-US" altLang="ja-JP" sz="1200" i="1" kern="100" dirty="0">
                <a:effectLst/>
                <a:latin typeface="Helvetica" pitchFamily="2" charset="0"/>
                <a:ea typeface="游明朝" panose="02020400000000000000" pitchFamily="18" charset="-128"/>
                <a:cs typeface="Times New Roman" panose="02020603050405020304" pitchFamily="18" charset="0"/>
              </a:rPr>
              <a:t>Nat Struct Mol Biol </a:t>
            </a:r>
            <a:r>
              <a:rPr lang="en-US" altLang="ja-JP" sz="1200" kern="100" dirty="0">
                <a:effectLst/>
                <a:latin typeface="Helvetica" pitchFamily="2" charset="0"/>
                <a:ea typeface="游明朝" panose="02020400000000000000" pitchFamily="18" charset="-128"/>
                <a:cs typeface="Times New Roman" panose="02020603050405020304" pitchFamily="18" charset="0"/>
              </a:rPr>
              <a:t>2020.</a:t>
            </a:r>
            <a:endParaRPr lang="ja-JP" altLang="ja-JP" sz="1200" kern="100">
              <a:effectLst/>
              <a:latin typeface="Helvetica" pitchFamily="2" charset="0"/>
              <a:ea typeface="游明朝" panose="02020400000000000000" pitchFamily="18" charset="-128"/>
              <a:cs typeface="Times New Roman" panose="02020603050405020304" pitchFamily="18" charset="0"/>
            </a:endParaRPr>
          </a:p>
          <a:p>
            <a:pPr marL="342900" lvl="0" indent="-342900" algn="just">
              <a:buFont typeface="+mj-lt"/>
              <a:buAutoNum type="arabicParenR"/>
            </a:pPr>
            <a:r>
              <a:rPr lang="en-US" altLang="ja-JP" sz="1200" kern="100" dirty="0" err="1">
                <a:effectLst/>
                <a:latin typeface="Helvetica" pitchFamily="2" charset="0"/>
                <a:ea typeface="游明朝" panose="02020400000000000000" pitchFamily="18" charset="-128"/>
                <a:cs typeface="Times New Roman" panose="02020603050405020304" pitchFamily="18" charset="0"/>
              </a:rPr>
              <a:t>Alam</a:t>
            </a:r>
            <a:r>
              <a:rPr lang="en-US" altLang="ja-JP" sz="1200" kern="100" dirty="0">
                <a:effectLst/>
                <a:latin typeface="Helvetica" pitchFamily="2" charset="0"/>
                <a:ea typeface="游明朝" panose="02020400000000000000" pitchFamily="18" charset="-128"/>
                <a:cs typeface="Times New Roman" panose="02020603050405020304" pitchFamily="18" charset="0"/>
              </a:rPr>
              <a:t> et al., </a:t>
            </a:r>
            <a:r>
              <a:rPr lang="en-US" altLang="ja-JP" sz="1200" i="1" kern="100" dirty="0">
                <a:effectLst/>
                <a:latin typeface="Helvetica" pitchFamily="2" charset="0"/>
                <a:ea typeface="游明朝" panose="02020400000000000000" pitchFamily="18" charset="-128"/>
                <a:cs typeface="Times New Roman" panose="02020603050405020304" pitchFamily="18" charset="0"/>
              </a:rPr>
              <a:t>Nat Struct Mol Biol </a:t>
            </a:r>
            <a:r>
              <a:rPr lang="en-US" altLang="ja-JP" sz="1200" kern="100" dirty="0">
                <a:effectLst/>
                <a:latin typeface="Helvetica" pitchFamily="2" charset="0"/>
                <a:ea typeface="游明朝" panose="02020400000000000000" pitchFamily="18" charset="-128"/>
                <a:cs typeface="Times New Roman" panose="02020603050405020304" pitchFamily="18" charset="0"/>
              </a:rPr>
              <a:t>2023.</a:t>
            </a:r>
            <a:endParaRPr lang="ja-JP" altLang="ja-JP" sz="1200" kern="100">
              <a:effectLst/>
              <a:latin typeface="Helvetica" pitchFamily="2" charset="0"/>
              <a:ea typeface="游明朝" panose="02020400000000000000" pitchFamily="18" charset="-128"/>
              <a:cs typeface="Times New Roman" panose="02020603050405020304" pitchFamily="18" charset="0"/>
            </a:endParaRPr>
          </a:p>
          <a:p>
            <a:pPr marL="342900" lvl="0" indent="-342900" algn="just">
              <a:buFont typeface="+mj-lt"/>
              <a:buAutoNum type="arabicParenR"/>
            </a:pPr>
            <a:r>
              <a:rPr lang="en-US" altLang="ja-JP" sz="1200" kern="100" dirty="0">
                <a:effectLst/>
                <a:latin typeface="Helvetica" pitchFamily="2" charset="0"/>
                <a:ea typeface="游明朝" panose="02020400000000000000" pitchFamily="18" charset="-128"/>
                <a:cs typeface="Times New Roman" panose="02020603050405020304" pitchFamily="18" charset="0"/>
              </a:rPr>
              <a:t>Fukuda et al., </a:t>
            </a:r>
            <a:r>
              <a:rPr lang="en-US" altLang="ja-JP" sz="1200" i="1" kern="100" dirty="0">
                <a:effectLst/>
                <a:latin typeface="Helvetica" pitchFamily="2" charset="0"/>
                <a:ea typeface="游明朝" panose="02020400000000000000" pitchFamily="18" charset="-128"/>
                <a:cs typeface="Times New Roman" panose="02020603050405020304" pitchFamily="18" charset="0"/>
              </a:rPr>
              <a:t>Mol Cell </a:t>
            </a:r>
            <a:r>
              <a:rPr lang="en-US" altLang="ja-JP" sz="1200" kern="100" dirty="0">
                <a:effectLst/>
                <a:latin typeface="Helvetica" pitchFamily="2" charset="0"/>
                <a:ea typeface="游明朝" panose="02020400000000000000" pitchFamily="18" charset="-128"/>
                <a:cs typeface="Times New Roman" panose="02020603050405020304" pitchFamily="18" charset="0"/>
              </a:rPr>
              <a:t>2023.</a:t>
            </a:r>
            <a:endParaRPr lang="ja-JP" altLang="ja-JP" sz="1200" kern="100">
              <a:effectLst/>
              <a:latin typeface="Helvetica" pitchFamily="2" charset="0"/>
              <a:ea typeface="游明朝" panose="02020400000000000000" pitchFamily="18" charset="-128"/>
              <a:cs typeface="Times New Roman" panose="02020603050405020304" pitchFamily="18" charset="0"/>
            </a:endParaRPr>
          </a:p>
        </p:txBody>
      </p:sp>
      <p:pic>
        <p:nvPicPr>
          <p:cNvPr id="32" name="図 31" descr="青いシャツを着ている男性&#10;&#10;自動的に生成された説明">
            <a:extLst>
              <a:ext uri="{FF2B5EF4-FFF2-40B4-BE49-F238E27FC236}">
                <a16:creationId xmlns:a16="http://schemas.microsoft.com/office/drawing/2014/main" id="{167E12FC-F89D-2A65-4297-551E1DAF9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6080" y="737560"/>
            <a:ext cx="1503437" cy="1503437"/>
          </a:xfrm>
          <a:prstGeom prst="rect">
            <a:avLst/>
          </a:prstGeom>
        </p:spPr>
      </p:pic>
    </p:spTree>
    <p:extLst>
      <p:ext uri="{BB962C8B-B14F-4D97-AF65-F5344CB8AC3E}">
        <p14:creationId xmlns:p14="http://schemas.microsoft.com/office/powerpoint/2010/main" val="19631073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776</Words>
  <Application>Microsoft Macintosh PowerPoint</Application>
  <PresentationFormat>ワイド画面</PresentationFormat>
  <Paragraphs>23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Hiragino Kaku Gothic Pro W6</vt:lpstr>
      <vt:lpstr>Yu Gothic UI</vt:lpstr>
      <vt:lpstr>Meiryo</vt:lpstr>
      <vt:lpstr>小塚ゴシック Pro H</vt:lpstr>
      <vt:lpstr>游ゴシック</vt:lpstr>
      <vt:lpstr>游ゴシック Light</vt:lpstr>
      <vt:lpstr>Arial</vt:lpstr>
      <vt:lpstr>Arial Black</vt:lpstr>
      <vt:lpstr>Helvetica</vt:lpstr>
      <vt:lpstr>Office テーマ</vt:lpstr>
      <vt:lpstr>オートファジー最前線　ー作動原理、液ー液相分離ー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オートファジー最前線―作動原理、液ー液相分離</dc:title>
  <dc:creator>稲田　利文</dc:creator>
  <cp:lastModifiedBy>海老根　修平</cp:lastModifiedBy>
  <cp:revision>7</cp:revision>
  <dcterms:created xsi:type="dcterms:W3CDTF">2024-01-06T00:27:41Z</dcterms:created>
  <dcterms:modified xsi:type="dcterms:W3CDTF">2024-01-06T07:42:50Z</dcterms:modified>
</cp:coreProperties>
</file>